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p3" ContentType="audio/unknown"/>
  <Default Extension="jpe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2" r:id="rId1"/>
  </p:sldMasterIdLst>
  <p:notesMasterIdLst>
    <p:notesMasterId r:id="rId28"/>
  </p:notesMasterIdLst>
  <p:sldIdLst>
    <p:sldId id="256" r:id="rId2"/>
    <p:sldId id="258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68" r:id="rId16"/>
    <p:sldId id="272" r:id="rId17"/>
    <p:sldId id="273" r:id="rId18"/>
    <p:sldId id="274" r:id="rId19"/>
    <p:sldId id="275" r:id="rId20"/>
    <p:sldId id="276" r:id="rId21"/>
    <p:sldId id="277" r:id="rId22"/>
    <p:sldId id="283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C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37" autoAdjust="0"/>
  </p:normalViewPr>
  <p:slideViewPr>
    <p:cSldViewPr snapToGrid="0" snapToObjects="1">
      <p:cViewPr varScale="1">
        <p:scale>
          <a:sx n="106" d="100"/>
          <a:sy n="106" d="100"/>
        </p:scale>
        <p:origin x="-117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25F21-3568-8749-8DB6-837317940F7A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E54DBD-C651-C24A-A430-4F8DE91D8CC4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73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9CEE66-CE24-D14A-A056-4FFE8067F00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835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977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677D-57DC-0C43-83EA-17B5495F144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38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677D-57DC-0C43-83EA-17B5495F144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735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677D-57DC-0C43-83EA-17B5495F144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694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677D-57DC-0C43-83EA-17B5495F144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857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677D-57DC-0C43-83EA-17B5495F144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94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677D-57DC-0C43-83EA-17B5495F144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083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677D-57DC-0C43-83EA-17B5495F144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06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677D-57DC-0C43-83EA-17B5495F144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1032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06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C677D-57DC-0C43-83EA-17B5495F144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6835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ACF22-BDA3-0641-BAC5-837CC628B00E}" type="datetimeFigureOut">
              <a:rPr lang="it-IT" smtClean="0"/>
              <a:t>03/07/16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C677D-57DC-0C43-83EA-17B5495F144B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jpg"/><Relationship Id="rId12" Type="http://schemas.openxmlformats.org/officeDocument/2006/relationships/image" Target="../media/image9.jpg"/><Relationship Id="rId13" Type="http://schemas.openxmlformats.org/officeDocument/2006/relationships/image" Target="../media/image10.jpg"/><Relationship Id="rId14" Type="http://schemas.openxmlformats.org/officeDocument/2006/relationships/image" Target="../media/image11.png"/><Relationship Id="rId1" Type="http://schemas.microsoft.com/office/2007/relationships/media" Target="../media/media1.mp3"/><Relationship Id="rId2" Type="http://schemas.openxmlformats.org/officeDocument/2006/relationships/audio" Target="../media/media1.mp3"/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7" Type="http://schemas.openxmlformats.org/officeDocument/2006/relationships/image" Target="../media/image4.jpg"/><Relationship Id="rId8" Type="http://schemas.openxmlformats.org/officeDocument/2006/relationships/image" Target="../media/image5.jpg"/><Relationship Id="rId9" Type="http://schemas.openxmlformats.org/officeDocument/2006/relationships/image" Target="../media/image6.jpg"/><Relationship Id="rId10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22.jpg"/><Relationship Id="rId7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11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jpg"/><Relationship Id="rId5" Type="http://schemas.openxmlformats.org/officeDocument/2006/relationships/image" Target="../media/image11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“La musica si può fare in un solo modo: insieme”</a:t>
            </a:r>
            <a:br>
              <a:rPr lang="it-IT" dirty="0" smtClean="0"/>
            </a:br>
            <a:r>
              <a:rPr lang="it-IT" dirty="0" smtClean="0"/>
              <a:t>(Ezio Bosso)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4872519"/>
            <a:ext cx="6400800" cy="1752600"/>
          </a:xfrm>
        </p:spPr>
        <p:txBody>
          <a:bodyPr/>
          <a:lstStyle/>
          <a:p>
            <a:r>
              <a:rPr lang="it-IT" dirty="0" smtClean="0"/>
              <a:t>Carola </a:t>
            </a:r>
            <a:r>
              <a:rPr lang="it-IT" dirty="0" err="1" smtClean="0"/>
              <a:t>Carosi</a:t>
            </a:r>
            <a:endParaRPr lang="it-IT" dirty="0" smtClean="0"/>
          </a:p>
          <a:p>
            <a:r>
              <a:rPr lang="it-IT" dirty="0" smtClean="0"/>
              <a:t>5°H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Lucida Handwriting"/>
                <a:cs typeface="Lucida Handwriting"/>
              </a:rPr>
              <a:t>La quiete dopo la tempesta</a:t>
            </a:r>
            <a:endParaRPr lang="it-IT" dirty="0">
              <a:latin typeface="Lucida Handwriting"/>
              <a:cs typeface="Lucida Handwriting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numCol="1"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i="1" dirty="0" smtClean="0">
                <a:latin typeface="Times New Roman"/>
                <a:cs typeface="Times New Roman"/>
              </a:rPr>
              <a:t>“</a:t>
            </a:r>
            <a:r>
              <a:rPr lang="it-IT" dirty="0" smtClean="0">
                <a:latin typeface="Times New Roman"/>
                <a:cs typeface="Times New Roman"/>
              </a:rPr>
              <a:t>[…]</a:t>
            </a:r>
            <a:r>
              <a:rPr lang="it-IT" i="1" dirty="0" smtClean="0">
                <a:latin typeface="Times New Roman"/>
                <a:cs typeface="Times New Roman"/>
              </a:rPr>
              <a:t> I fanciulli gridando</a:t>
            </a:r>
            <a:endParaRPr lang="it-IT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 smtClean="0">
                <a:latin typeface="Times New Roman"/>
                <a:cs typeface="Times New Roman"/>
              </a:rPr>
              <a:t>Su la piazzuola in frotta,</a:t>
            </a:r>
            <a:endParaRPr lang="it-IT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 smtClean="0">
                <a:latin typeface="Times New Roman"/>
                <a:cs typeface="Times New Roman"/>
              </a:rPr>
              <a:t>E qua e là saltando,</a:t>
            </a:r>
            <a:endParaRPr lang="it-IT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it-IT" i="1" dirty="0" smtClean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 smtClean="0">
                <a:latin typeface="Times New Roman"/>
                <a:cs typeface="Times New Roman"/>
              </a:rPr>
              <a:t>Fanno </a:t>
            </a:r>
            <a:r>
              <a:rPr lang="it-IT" i="1" dirty="0">
                <a:latin typeface="Times New Roman"/>
                <a:cs typeface="Times New Roman"/>
              </a:rPr>
              <a:t>un lieto rumore: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 intanto riede alla sua parca mensa,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Fischiando, il zappatore,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 seco pensa al dì del suo riposo.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Poi quando intorno è spenta ogni altra face,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 tutto l’altro tace,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Odi il </a:t>
            </a:r>
            <a:r>
              <a:rPr lang="it-IT" i="1" dirty="0" err="1">
                <a:latin typeface="Times New Roman"/>
                <a:cs typeface="Times New Roman"/>
              </a:rPr>
              <a:t>martel</a:t>
            </a:r>
            <a:r>
              <a:rPr lang="it-IT" i="1" dirty="0">
                <a:latin typeface="Times New Roman"/>
                <a:cs typeface="Times New Roman"/>
              </a:rPr>
              <a:t> picchiare, odi la sega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Del </a:t>
            </a:r>
            <a:r>
              <a:rPr lang="it-IT" i="1" dirty="0" err="1">
                <a:latin typeface="Times New Roman"/>
                <a:cs typeface="Times New Roman"/>
              </a:rPr>
              <a:t>legnaiuol</a:t>
            </a:r>
            <a:r>
              <a:rPr lang="it-IT" i="1" dirty="0">
                <a:latin typeface="Times New Roman"/>
                <a:cs typeface="Times New Roman"/>
              </a:rPr>
              <a:t>, che veglia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Nella chiusa bottega alla lucerna,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 s’affretta, e s’adopra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Di fornir l’</a:t>
            </a:r>
            <a:r>
              <a:rPr lang="it-IT" i="1" dirty="0" err="1">
                <a:latin typeface="Times New Roman"/>
                <a:cs typeface="Times New Roman"/>
              </a:rPr>
              <a:t>opra</a:t>
            </a:r>
            <a:r>
              <a:rPr lang="it-IT" i="1" dirty="0">
                <a:latin typeface="Times New Roman"/>
                <a:cs typeface="Times New Roman"/>
              </a:rPr>
              <a:t> anzi il chiarir dell’alba.</a:t>
            </a:r>
            <a:r>
              <a:rPr lang="it-IT" dirty="0">
                <a:latin typeface="Times New Roman"/>
                <a:cs typeface="Times New Roman"/>
              </a:rPr>
              <a:t>[…]</a:t>
            </a:r>
            <a:r>
              <a:rPr lang="it-IT" i="1" dirty="0">
                <a:latin typeface="Times New Roman"/>
                <a:cs typeface="Times New Roman"/>
              </a:rPr>
              <a:t>”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 </a:t>
            </a:r>
            <a:endParaRPr lang="it-IT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70450551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084" y="29014"/>
            <a:ext cx="8229600" cy="1143000"/>
          </a:xfrm>
        </p:spPr>
        <p:txBody>
          <a:bodyPr/>
          <a:lstStyle/>
          <a:p>
            <a:pPr algn="r"/>
            <a:r>
              <a:rPr lang="it-IT" dirty="0" smtClean="0"/>
              <a:t>Nel fascismo…</a:t>
            </a:r>
            <a:endParaRPr lang="it-IT" dirty="0"/>
          </a:p>
        </p:txBody>
      </p:sp>
      <p:pic>
        <p:nvPicPr>
          <p:cNvPr id="4" name="Segnaposto contenuto 3" descr="mussolini2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03" r="-75503"/>
          <a:stretch>
            <a:fillRect/>
          </a:stretch>
        </p:blipFill>
        <p:spPr>
          <a:xfrm>
            <a:off x="-1832433" y="3226082"/>
            <a:ext cx="7624949" cy="3350985"/>
          </a:xfrm>
        </p:spPr>
      </p:pic>
      <p:pic>
        <p:nvPicPr>
          <p:cNvPr id="9" name="Immagine 8" descr="image_book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7232">
            <a:off x="5040622" y="1695603"/>
            <a:ext cx="1785676" cy="2376760"/>
          </a:xfrm>
          <a:prstGeom prst="rect">
            <a:avLst/>
          </a:prstGeom>
        </p:spPr>
      </p:pic>
      <p:pic>
        <p:nvPicPr>
          <p:cNvPr id="8" name="Immagine 7" descr="TRIOLESCAN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263">
            <a:off x="6485656" y="1243621"/>
            <a:ext cx="2182426" cy="2590417"/>
          </a:xfrm>
          <a:prstGeom prst="rect">
            <a:avLst/>
          </a:prstGeom>
        </p:spPr>
      </p:pic>
      <p:pic>
        <p:nvPicPr>
          <p:cNvPr id="10" name="Immagine 9" descr="23-vert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0005">
            <a:off x="5059037" y="4363467"/>
            <a:ext cx="1512347" cy="2117285"/>
          </a:xfrm>
          <a:prstGeom prst="rect">
            <a:avLst/>
          </a:prstGeom>
        </p:spPr>
      </p:pic>
      <p:pic>
        <p:nvPicPr>
          <p:cNvPr id="11" name="Immagine 10" descr="imgres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9784">
            <a:off x="6863079" y="4275259"/>
            <a:ext cx="1585599" cy="2151885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 flipV="1">
            <a:off x="1624484" y="2566506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3608564" y="3520954"/>
            <a:ext cx="1226717" cy="3898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3608564" y="5872447"/>
            <a:ext cx="1521380" cy="1257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magine 6" descr="c7db35f53fad45e8d29e8312d5918d0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8300">
            <a:off x="3021298" y="340393"/>
            <a:ext cx="1744776" cy="2102140"/>
          </a:xfrm>
          <a:prstGeom prst="rect">
            <a:avLst/>
          </a:prstGeom>
        </p:spPr>
      </p:pic>
      <p:pic>
        <p:nvPicPr>
          <p:cNvPr id="6" name="Immagine 5" descr="radio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5911">
            <a:off x="241138" y="392277"/>
            <a:ext cx="2008002" cy="203686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21556" y="3328885"/>
            <a:ext cx="28627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200" dirty="0" smtClean="0"/>
              <a:t>La radio fu un potente strumento di propaganda con il quale il duce poteva entrare nelle case italiane.</a:t>
            </a:r>
          </a:p>
          <a:p>
            <a:pPr marL="285750" indent="-285750">
              <a:buFont typeface="Arial"/>
              <a:buChar char="•"/>
            </a:pPr>
            <a:r>
              <a:rPr lang="it-IT" sz="1200" dirty="0" smtClean="0"/>
              <a:t>Si conduceva una politica di tipo nazionalistica: le canzoni straniere dovevano necessariamente essere tradotte.</a:t>
            </a:r>
          </a:p>
          <a:p>
            <a:pPr marL="285750" indent="-285750">
              <a:buFont typeface="Arial"/>
              <a:buChar char="•"/>
            </a:pPr>
            <a:r>
              <a:rPr lang="it-IT" sz="1200" dirty="0"/>
              <a:t>Il regime incoraggiava </a:t>
            </a:r>
            <a:r>
              <a:rPr lang="it-IT" sz="1200" dirty="0" smtClean="0"/>
              <a:t>canzoni </a:t>
            </a:r>
            <a:r>
              <a:rPr lang="it-IT" sz="1200" dirty="0"/>
              <a:t>di stile molto tradizionale, di carattere allegro e spensierato, </a:t>
            </a:r>
            <a:r>
              <a:rPr lang="it-IT" sz="1200" dirty="0" smtClean="0"/>
              <a:t>che </a:t>
            </a:r>
            <a:r>
              <a:rPr lang="it-IT" sz="1200" dirty="0"/>
              <a:t>davano l’idea di un’Italia in cui tutto andava bene e la gente non aveva </a:t>
            </a:r>
            <a:r>
              <a:rPr lang="it-IT" sz="1200" dirty="0" smtClean="0"/>
              <a:t>problemi. </a:t>
            </a:r>
          </a:p>
          <a:p>
            <a:pPr marL="285750" indent="-285750">
              <a:buFont typeface="Arial"/>
              <a:buChar char="•"/>
            </a:pPr>
            <a:r>
              <a:rPr lang="it-IT" sz="1200" dirty="0" smtClean="0"/>
              <a:t>Le canzonette di guerra inneggiavano all’ eroismo, alla lotta e alla vittoria</a:t>
            </a:r>
          </a:p>
          <a:p>
            <a:pPr marL="285750" indent="-285750">
              <a:buFont typeface="Arial"/>
              <a:buChar char="•"/>
            </a:pPr>
            <a:r>
              <a:rPr lang="it-IT" sz="1200" dirty="0" smtClean="0"/>
              <a:t>Figura del Duce come divinità.</a:t>
            </a:r>
            <a:endParaRPr lang="it-IT" sz="1200" dirty="0"/>
          </a:p>
        </p:txBody>
      </p:sp>
      <p:pic>
        <p:nvPicPr>
          <p:cNvPr id="18" name="Immagine 17" descr="EIAR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45">
            <a:off x="2035482" y="815627"/>
            <a:ext cx="1422898" cy="2008542"/>
          </a:xfrm>
          <a:prstGeom prst="rect">
            <a:avLst/>
          </a:prstGeom>
        </p:spPr>
      </p:pic>
      <p:pic>
        <p:nvPicPr>
          <p:cNvPr id="3" name="Enzo Aita &amp; Trio Lescano - Ma le gamb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292156" y="0"/>
            <a:ext cx="812800" cy="812800"/>
          </a:xfrm>
          <a:prstGeom prst="rect">
            <a:avLst/>
          </a:prstGeom>
        </p:spPr>
      </p:pic>
      <p:pic>
        <p:nvPicPr>
          <p:cNvPr id="12" name="Faccetta nera 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H="1">
            <a:off x="-3131739" y="5185396"/>
            <a:ext cx="486506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1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9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96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79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96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05284" y="124322"/>
            <a:ext cx="8229600" cy="1143000"/>
          </a:xfrm>
        </p:spPr>
        <p:txBody>
          <a:bodyPr/>
          <a:lstStyle/>
          <a:p>
            <a:pPr algn="r"/>
            <a:r>
              <a:rPr lang="it-IT" dirty="0" smtClean="0"/>
              <a:t>…Nel nazismo…</a:t>
            </a:r>
            <a:endParaRPr lang="it-IT" dirty="0"/>
          </a:p>
        </p:txBody>
      </p:sp>
      <p:pic>
        <p:nvPicPr>
          <p:cNvPr id="4" name="Segnaposto contenuto 3" descr="ima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99" r="-18099"/>
          <a:stretch>
            <a:fillRect/>
          </a:stretch>
        </p:blipFill>
        <p:spPr>
          <a:xfrm>
            <a:off x="-338314" y="3114951"/>
            <a:ext cx="4942861" cy="3627067"/>
          </a:xfrm>
        </p:spPr>
      </p:pic>
      <p:pic>
        <p:nvPicPr>
          <p:cNvPr id="6" name="Immagine 5" descr="radio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0474">
            <a:off x="2388947" y="271833"/>
            <a:ext cx="2733264" cy="2291609"/>
          </a:xfrm>
          <a:prstGeom prst="rect">
            <a:avLst/>
          </a:prstGeom>
        </p:spPr>
      </p:pic>
      <p:pic>
        <p:nvPicPr>
          <p:cNvPr id="7" name="Immagine 6" descr="136539-204418-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385">
            <a:off x="640059" y="287276"/>
            <a:ext cx="1742938" cy="2538259"/>
          </a:xfrm>
          <a:prstGeom prst="rect">
            <a:avLst/>
          </a:prstGeom>
        </p:spPr>
      </p:pic>
      <p:pic>
        <p:nvPicPr>
          <p:cNvPr id="8" name="Immagine 7" descr="KreitensAusweisDerReichsmusikkammer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7714">
            <a:off x="5393563" y="1604625"/>
            <a:ext cx="1779712" cy="2563470"/>
          </a:xfrm>
          <a:prstGeom prst="rect">
            <a:avLst/>
          </a:prstGeom>
        </p:spPr>
      </p:pic>
      <p:pic>
        <p:nvPicPr>
          <p:cNvPr id="9" name="Immagine 8" descr="richard-wagn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6912">
            <a:off x="6667685" y="4461161"/>
            <a:ext cx="2023183" cy="2171549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 flipV="1">
            <a:off x="2659589" y="2487790"/>
            <a:ext cx="205851" cy="906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3822311" y="3495804"/>
            <a:ext cx="1634542" cy="5784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3938559" y="5532927"/>
            <a:ext cx="2610778" cy="5155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34724" y="3394378"/>
            <a:ext cx="336046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200" dirty="0" smtClean="0"/>
              <a:t>Joseph Goebbels fu il responsabile del piano propagandistico nazista, che portò a compimento con straordinario.</a:t>
            </a:r>
          </a:p>
          <a:p>
            <a:pPr marL="285750" indent="-285750">
              <a:buFont typeface="Arial"/>
              <a:buChar char="•"/>
            </a:pPr>
            <a:r>
              <a:rPr lang="it-IT" sz="1200" dirty="0"/>
              <a:t>Il nazismo fece della musica un elemento fondante dell’identità nazionale, tanto da arrivare a mescolare, nell’iconografia, un simbolo nazista come l’aquila, con un </a:t>
            </a:r>
            <a:r>
              <a:rPr lang="it-IT" sz="1200" dirty="0" smtClean="0"/>
              <a:t>organo.</a:t>
            </a:r>
          </a:p>
          <a:p>
            <a:pPr marL="285750" indent="-285750">
              <a:buFont typeface="Arial"/>
              <a:buChar char="•"/>
            </a:pPr>
            <a:r>
              <a:rPr lang="it-IT" sz="1200" dirty="0"/>
              <a:t>L’elemento costante della politica nazista fu quello di esaltare la purezza della cultura tedesca, e distruggere tutto ciò che si  pensasse potesse inquinare tale </a:t>
            </a:r>
            <a:r>
              <a:rPr lang="it-IT" sz="1200" dirty="0" smtClean="0"/>
              <a:t>purezza.</a:t>
            </a:r>
            <a:r>
              <a:rPr lang="it-IT" sz="1200" dirty="0"/>
              <a:t> Oggetto degli attacchi nazisti erano quindi il jazz perché appartenente ad cultura </a:t>
            </a:r>
            <a:r>
              <a:rPr lang="it-IT" sz="1200" dirty="0" smtClean="0"/>
              <a:t>inferiore.</a:t>
            </a:r>
          </a:p>
          <a:p>
            <a:pPr marL="285750" indent="-285750">
              <a:buFont typeface="Arial"/>
              <a:buChar char="•"/>
            </a:pPr>
            <a:r>
              <a:rPr lang="it-IT" sz="1200" dirty="0" smtClean="0"/>
              <a:t> </a:t>
            </a:r>
            <a:r>
              <a:rPr lang="it-IT" sz="1200" dirty="0"/>
              <a:t>L’intera attività musicale fu regolata attraverso </a:t>
            </a:r>
            <a:r>
              <a:rPr lang="it-IT" sz="1200" dirty="0" err="1" smtClean="0"/>
              <a:t>la</a:t>
            </a:r>
            <a:r>
              <a:rPr lang="it-IT" sz="1200" dirty="0" err="1"/>
              <a:t>Reichmusikkammer</a:t>
            </a:r>
            <a:r>
              <a:rPr lang="it-IT" sz="1200" dirty="0"/>
              <a:t>, un’istituzione che aveva il compito di dirigere, controllare ed eventualmente censurare la vita musicale del Reich.  </a:t>
            </a:r>
            <a:r>
              <a:rPr lang="it-IT" sz="1200" dirty="0" smtClean="0"/>
              <a:t> </a:t>
            </a:r>
          </a:p>
          <a:p>
            <a:pPr marL="285750" indent="-285750">
              <a:buFont typeface="Arial"/>
              <a:buChar char="•"/>
            </a:pPr>
            <a:endParaRPr lang="it-IT" sz="1400" dirty="0"/>
          </a:p>
        </p:txBody>
      </p:sp>
      <p:pic>
        <p:nvPicPr>
          <p:cNvPr id="3" name="Immagine 2" descr="deutschlan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613">
            <a:off x="7373532" y="1218770"/>
            <a:ext cx="1542851" cy="245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2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rav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4024">
            <a:off x="3730966" y="4033851"/>
            <a:ext cx="2937238" cy="2046025"/>
          </a:xfrm>
          <a:prstGeom prst="rect">
            <a:avLst/>
          </a:prstGeom>
        </p:spPr>
      </p:pic>
      <p:pic>
        <p:nvPicPr>
          <p:cNvPr id="9" name="Immagine 8" descr="19460_dmitrij-dmitrievic-sostakovic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847" y="1914384"/>
            <a:ext cx="2012849" cy="306645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0566"/>
            <a:ext cx="8229600" cy="1143000"/>
          </a:xfrm>
        </p:spPr>
        <p:txBody>
          <a:bodyPr/>
          <a:lstStyle/>
          <a:p>
            <a:pPr algn="r"/>
            <a:r>
              <a:rPr lang="it-IT" dirty="0" smtClean="0"/>
              <a:t>… e nel comunismo.</a:t>
            </a:r>
            <a:endParaRPr lang="it-IT" dirty="0"/>
          </a:p>
        </p:txBody>
      </p:sp>
      <p:pic>
        <p:nvPicPr>
          <p:cNvPr id="4" name="Segnaposto contenuto 3" descr="Stalin_lg_zlx1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783" r="-73783"/>
          <a:stretch>
            <a:fillRect/>
          </a:stretch>
        </p:blipFill>
        <p:spPr>
          <a:xfrm>
            <a:off x="-2027010" y="3310410"/>
            <a:ext cx="7015058" cy="3513231"/>
          </a:xfrm>
        </p:spPr>
      </p:pic>
      <p:pic>
        <p:nvPicPr>
          <p:cNvPr id="10" name="Immagine 9" descr="mosca.teatro.bolshoi.8885235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8779">
            <a:off x="214660" y="545782"/>
            <a:ext cx="3065969" cy="1916231"/>
          </a:xfrm>
          <a:prstGeom prst="rect">
            <a:avLst/>
          </a:prstGeom>
        </p:spPr>
      </p:pic>
      <p:pic>
        <p:nvPicPr>
          <p:cNvPr id="5" name="Immagine 4" descr="6a00d83451cb2869e2010535482d7f970c-640wi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6176">
            <a:off x="5408875" y="4498449"/>
            <a:ext cx="3307736" cy="1979473"/>
          </a:xfrm>
          <a:prstGeom prst="rect">
            <a:avLst/>
          </a:prstGeom>
        </p:spPr>
      </p:pic>
      <p:pic>
        <p:nvPicPr>
          <p:cNvPr id="11" name="Immagine 10" descr="CY0XHkTUEAEIdt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9013">
            <a:off x="2710744" y="1081182"/>
            <a:ext cx="3472578" cy="2355565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 flipV="1">
            <a:off x="1962865" y="2446066"/>
            <a:ext cx="89804" cy="7351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V="1">
            <a:off x="2719786" y="3288038"/>
            <a:ext cx="923701" cy="6929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2873737" y="5208039"/>
            <a:ext cx="84672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59217" y="4079456"/>
            <a:ext cx="2224002" cy="3104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0" y="3386507"/>
            <a:ext cx="2745445" cy="3416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200" dirty="0"/>
              <a:t>Il dittatore controllava tutti i dischi pubblicati nell’Unione Sovietica, etichettandoli con telegrafici giudizi sulle copertine, ma la vera passione di </a:t>
            </a:r>
            <a:r>
              <a:rPr lang="it-IT" sz="1200" dirty="0" smtClean="0">
                <a:solidFill>
                  <a:srgbClr val="000000"/>
                </a:solidFill>
              </a:rPr>
              <a:t>Stalin </a:t>
            </a:r>
            <a:r>
              <a:rPr lang="it-IT" sz="1200" dirty="0" smtClean="0"/>
              <a:t>erano </a:t>
            </a:r>
            <a:r>
              <a:rPr lang="it-IT" sz="1200" dirty="0"/>
              <a:t>le telefonate a sorpresa. Josef era solito destare gli artisti nel cuore della notte, talvolta per complimentarsi, altre volte per comunicare con gelide modalità l’imminente capitolazione. </a:t>
            </a:r>
            <a:endParaRPr lang="it-IT" sz="1200" dirty="0" smtClean="0"/>
          </a:p>
          <a:p>
            <a:pPr marL="285750" indent="-285750">
              <a:buFont typeface="Arial"/>
              <a:buChar char="•"/>
            </a:pPr>
            <a:r>
              <a:rPr lang="it-IT" sz="1200" dirty="0" smtClean="0"/>
              <a:t>Nel 1° congresso Panrusso si decisero i canoni che gli artisti, fedeli al regime, dovevano rispettare.</a:t>
            </a:r>
          </a:p>
          <a:p>
            <a:pPr marL="285750" indent="-285750">
              <a:buFont typeface="Arial"/>
              <a:buChar char="•"/>
            </a:pPr>
            <a:r>
              <a:rPr lang="it-IT" sz="1200" dirty="0" smtClean="0"/>
              <a:t>L’esempio più eclatante della censura russa avvena contro l’opera: “Lady </a:t>
            </a:r>
            <a:r>
              <a:rPr lang="it-IT" sz="1200" dirty="0" err="1" smtClean="0"/>
              <a:t>Machbeth</a:t>
            </a:r>
            <a:r>
              <a:rPr lang="it-IT" sz="1200" dirty="0" smtClean="0"/>
              <a:t> del distretto di </a:t>
            </a:r>
            <a:r>
              <a:rPr lang="it-IT" sz="1200" dirty="0" err="1" smtClean="0"/>
              <a:t>Mcensk</a:t>
            </a:r>
            <a:r>
              <a:rPr lang="it-IT" sz="1200" dirty="0" smtClean="0"/>
              <a:t>” opera del gigante russo </a:t>
            </a:r>
            <a:r>
              <a:rPr lang="it-IT" sz="1200" dirty="0" err="1" smtClean="0"/>
              <a:t>Sostakovic</a:t>
            </a:r>
            <a:r>
              <a:rPr lang="it-IT" sz="1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63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cs typeface="Lucida Handwriting"/>
              </a:rPr>
              <a:t>“La musica è una fortuna, è la nostra vera terapia</a:t>
            </a:r>
            <a:r>
              <a:rPr lang="it-IT" dirty="0" smtClean="0">
                <a:latin typeface="Lucida Handwriting"/>
                <a:cs typeface="Lucida Handwriting"/>
              </a:rPr>
              <a:t>”.</a:t>
            </a:r>
            <a:endParaRPr lang="it-IT" dirty="0">
              <a:latin typeface="Lucida Handwriting"/>
              <a:cs typeface="Lucida Handwriting"/>
            </a:endParaRP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(Ezio Bosso)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7948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musica come via di liberazione dal dolore.</a:t>
            </a:r>
            <a:endParaRPr lang="it-IT" dirty="0"/>
          </a:p>
        </p:txBody>
      </p:sp>
      <p:pic>
        <p:nvPicPr>
          <p:cNvPr id="10" name="Segnaposto contenuto 9" descr="254982_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234" r="-62234"/>
          <a:stretch>
            <a:fillRect/>
          </a:stretch>
        </p:blipFill>
        <p:spPr>
          <a:xfrm>
            <a:off x="-1472494" y="3194664"/>
            <a:ext cx="6334182" cy="3483556"/>
          </a:xfrm>
        </p:spPr>
      </p:pic>
      <p:sp>
        <p:nvSpPr>
          <p:cNvPr id="11" name="CasellaDiTesto 10"/>
          <p:cNvSpPr txBox="1"/>
          <p:nvPr/>
        </p:nvSpPr>
        <p:spPr>
          <a:xfrm>
            <a:off x="780669" y="1751647"/>
            <a:ext cx="46603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latin typeface="Times New Roman"/>
                <a:cs typeface="Times New Roman"/>
              </a:rPr>
              <a:t>“Non v’è rosa senza spine, ma vi sono parecchie spine senza rose!”</a:t>
            </a:r>
            <a:r>
              <a:rPr lang="it-IT" sz="1600" dirty="0"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224479" y="2458743"/>
            <a:ext cx="346232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latin typeface="Times New Roman"/>
                <a:cs typeface="Times New Roman"/>
              </a:rPr>
              <a:t>“La </a:t>
            </a:r>
            <a:r>
              <a:rPr lang="it-IT" sz="1600" i="1" dirty="0">
                <a:latin typeface="Times New Roman"/>
                <a:cs typeface="Times New Roman"/>
              </a:rPr>
              <a:t>vita umana</a:t>
            </a:r>
          </a:p>
          <a:p>
            <a:r>
              <a:rPr lang="it-IT" sz="1600" i="1" dirty="0">
                <a:latin typeface="Times New Roman"/>
                <a:cs typeface="Times New Roman"/>
              </a:rPr>
              <a:t>è come un pendolo che oscilla incessantemente tra il dolore e la noia, passando attraverso l’ intervallo fugace e illusorio del piacere e della </a:t>
            </a:r>
            <a:r>
              <a:rPr lang="it-IT" sz="1600" i="1" dirty="0" smtClean="0">
                <a:latin typeface="Times New Roman"/>
                <a:cs typeface="Times New Roman"/>
              </a:rPr>
              <a:t>gioia.”</a:t>
            </a:r>
            <a:endParaRPr lang="it-IT" sz="1600" i="1" dirty="0">
              <a:latin typeface="Times New Roman"/>
              <a:cs typeface="Times New Roman"/>
            </a:endParaRPr>
          </a:p>
          <a:p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4538005" y="4430082"/>
            <a:ext cx="4572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i="1" dirty="0" smtClean="0">
                <a:latin typeface="Times New Roman"/>
                <a:cs typeface="Times New Roman"/>
              </a:rPr>
              <a:t>“La </a:t>
            </a:r>
            <a:r>
              <a:rPr lang="it-IT" sz="1600" i="1" dirty="0">
                <a:latin typeface="Times New Roman"/>
                <a:cs typeface="Times New Roman"/>
              </a:rPr>
              <a:t>musica si configura come l’arte più profonda e universale, e come una vera e propria “metafisica dei suoni”, capace di metterci in contatto, al di là dei limiti della ragione, con le radici stesse della vita e dell’ </a:t>
            </a:r>
            <a:r>
              <a:rPr lang="it-IT" sz="1600" i="1" dirty="0" smtClean="0">
                <a:latin typeface="Times New Roman"/>
                <a:cs typeface="Times New Roman"/>
              </a:rPr>
              <a:t>essere”.</a:t>
            </a:r>
            <a:endParaRPr lang="it-IT" sz="1600" i="1" dirty="0">
              <a:latin typeface="Times New Roman"/>
              <a:cs typeface="Times New Roman"/>
            </a:endParaRPr>
          </a:p>
          <a:p>
            <a:r>
              <a:rPr lang="it-IT" dirty="0"/>
              <a:t> </a:t>
            </a:r>
          </a:p>
        </p:txBody>
      </p:sp>
      <p:cxnSp>
        <p:nvCxnSpPr>
          <p:cNvPr id="18" name="Connettore 2 17"/>
          <p:cNvCxnSpPr/>
          <p:nvPr/>
        </p:nvCxnSpPr>
        <p:spPr>
          <a:xfrm flipV="1">
            <a:off x="2240325" y="2336423"/>
            <a:ext cx="239607" cy="7743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3294595" y="2995414"/>
            <a:ext cx="1929884" cy="5871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3294595" y="4936442"/>
            <a:ext cx="1243410" cy="3115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241554" y="3134762"/>
            <a:ext cx="271759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it-IT" sz="1200" dirty="0" smtClean="0"/>
              <a:t>La vita è dolore per essenza: volere significa desiderare e desiderare significa trovarsi in uno stato di tensione per la mancanza di qualcosa che si vorrebbe avere. Per definizione il desiderio è assenza e quindi dolore.</a:t>
            </a:r>
          </a:p>
          <a:p>
            <a:pPr marL="171450" indent="-171450">
              <a:buFont typeface="Arial"/>
              <a:buChar char="•"/>
            </a:pPr>
            <a:r>
              <a:rPr lang="it-IT" sz="1200" dirty="0"/>
              <a:t>Ciò che gli uomini chiamano godimento o gioia non è </a:t>
            </a:r>
            <a:r>
              <a:rPr lang="it-IT" sz="1200" dirty="0" smtClean="0"/>
              <a:t>altro che </a:t>
            </a:r>
            <a:r>
              <a:rPr lang="it-IT" sz="1200" dirty="0"/>
              <a:t>una cessazione di </a:t>
            </a:r>
            <a:r>
              <a:rPr lang="it-IT" sz="1200" dirty="0" smtClean="0"/>
              <a:t>dolore.</a:t>
            </a:r>
          </a:p>
          <a:p>
            <a:pPr marL="285750" indent="-285750">
              <a:buFont typeface="Arial"/>
              <a:buChar char="•"/>
            </a:pPr>
            <a:r>
              <a:rPr lang="it-IT" sz="1200" dirty="0" smtClean="0"/>
              <a:t> </a:t>
            </a:r>
            <a:r>
              <a:rPr lang="it-IT" sz="1200" dirty="0"/>
              <a:t>La risposta al dolore del mondo che da il filosofo danese </a:t>
            </a:r>
            <a:r>
              <a:rPr lang="it-IT" sz="1200" dirty="0" smtClean="0"/>
              <a:t>pertanto non consiste </a:t>
            </a:r>
            <a:r>
              <a:rPr lang="it-IT" sz="1200" dirty="0"/>
              <a:t>nell’ eliminazione della vita (suicidio) ma dalla liberazione dalla stessa volontà di </a:t>
            </a:r>
            <a:r>
              <a:rPr lang="it-IT" sz="1200" dirty="0" smtClean="0"/>
              <a:t>vivere.</a:t>
            </a:r>
          </a:p>
          <a:p>
            <a:pPr marL="285750" indent="-285750">
              <a:buFont typeface="Arial"/>
              <a:buChar char="•"/>
            </a:pPr>
            <a:r>
              <a:rPr lang="it-IT" sz="1200" dirty="0"/>
              <a:t>L</a:t>
            </a:r>
            <a:r>
              <a:rPr lang="it-IT" sz="1200" dirty="0" smtClean="0"/>
              <a:t>’arte </a:t>
            </a:r>
            <a:r>
              <a:rPr lang="it-IT" sz="1200" dirty="0"/>
              <a:t>è conoscenza libera e disinteressata, che si rivolge alle idee delle cose. </a:t>
            </a:r>
            <a:r>
              <a:rPr lang="it-IT" sz="1200" dirty="0" smtClean="0"/>
              <a:t>Essa sottrae </a:t>
            </a:r>
            <a:r>
              <a:rPr lang="it-IT" sz="1200" dirty="0"/>
              <a:t>l’individuo alla catena infinita dei bisogni e dei desideri </a:t>
            </a:r>
            <a:r>
              <a:rPr lang="it-IT" sz="1200" dirty="0" smtClean="0"/>
              <a:t>quotidiani.</a:t>
            </a:r>
            <a:endParaRPr lang="it-IT" sz="1200" dirty="0"/>
          </a:p>
          <a:p>
            <a:pPr marL="285750" indent="-285750">
              <a:buFont typeface="Arial"/>
              <a:buChar char="•"/>
            </a:pP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81966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Music </a:t>
            </a:r>
            <a:r>
              <a:rPr lang="it-IT" dirty="0" err="1" smtClean="0"/>
              <a:t>as</a:t>
            </a:r>
            <a:r>
              <a:rPr lang="it-IT" dirty="0" smtClean="0"/>
              <a:t> a way to express the </a:t>
            </a:r>
            <a:r>
              <a:rPr lang="it-IT" dirty="0" err="1" smtClean="0"/>
              <a:t>inner</a:t>
            </a:r>
            <a:r>
              <a:rPr lang="it-IT" dirty="0" smtClean="0"/>
              <a:t> flow of feelings.</a:t>
            </a:r>
            <a:endParaRPr lang="it-IT" dirty="0"/>
          </a:p>
        </p:txBody>
      </p:sp>
      <p:pic>
        <p:nvPicPr>
          <p:cNvPr id="6" name="Immagine 5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48" y="1554921"/>
            <a:ext cx="2540000" cy="3200400"/>
          </a:xfrm>
          <a:prstGeom prst="rect">
            <a:avLst/>
          </a:prstGeom>
        </p:spPr>
      </p:pic>
      <p:pic>
        <p:nvPicPr>
          <p:cNvPr id="8" name="Immagine 7" descr="eve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453"/>
            <a:ext cx="2889153" cy="4012713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2889153" y="1824690"/>
            <a:ext cx="3135661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err="1" smtClean="0"/>
              <a:t>Two</a:t>
            </a:r>
            <a:r>
              <a:rPr lang="it-IT" dirty="0" smtClean="0"/>
              <a:t> woman from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ages</a:t>
            </a:r>
            <a:r>
              <a:rPr lang="it-IT" dirty="0" smtClean="0"/>
              <a:t> </a:t>
            </a:r>
            <a:r>
              <a:rPr lang="it-IT" dirty="0" err="1" smtClean="0"/>
              <a:t>but</a:t>
            </a:r>
            <a:r>
              <a:rPr lang="it-IT" dirty="0" smtClean="0"/>
              <a:t> with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need</a:t>
            </a:r>
            <a:r>
              <a:rPr lang="it-IT" dirty="0" smtClean="0"/>
              <a:t> to </a:t>
            </a:r>
            <a:r>
              <a:rPr lang="it-IT" dirty="0" err="1" smtClean="0"/>
              <a:t>escape</a:t>
            </a:r>
            <a:r>
              <a:rPr lang="it-IT" dirty="0" smtClean="0"/>
              <a:t> .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both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to </a:t>
            </a:r>
            <a:r>
              <a:rPr lang="it-IT" dirty="0" err="1" smtClean="0"/>
              <a:t>run</a:t>
            </a:r>
            <a:r>
              <a:rPr lang="it-IT" dirty="0" smtClean="0"/>
              <a:t> </a:t>
            </a:r>
            <a:r>
              <a:rPr lang="it-IT" dirty="0" err="1" smtClean="0"/>
              <a:t>away</a:t>
            </a:r>
            <a:r>
              <a:rPr lang="it-IT" dirty="0" smtClean="0"/>
              <a:t>  from </a:t>
            </a:r>
            <a:r>
              <a:rPr lang="it-IT" dirty="0" err="1" smtClean="0"/>
              <a:t>their</a:t>
            </a:r>
            <a:r>
              <a:rPr lang="it-IT" dirty="0" smtClean="0"/>
              <a:t> </a:t>
            </a:r>
            <a:r>
              <a:rPr lang="it-IT" dirty="0" err="1" smtClean="0"/>
              <a:t>drunken</a:t>
            </a:r>
            <a:r>
              <a:rPr lang="it-IT" dirty="0" smtClean="0"/>
              <a:t> </a:t>
            </a:r>
            <a:r>
              <a:rPr lang="it-IT" dirty="0" err="1" smtClean="0"/>
              <a:t>fathers</a:t>
            </a:r>
            <a:r>
              <a:rPr lang="it-IT" dirty="0" smtClean="0"/>
              <a:t> and </a:t>
            </a:r>
            <a:r>
              <a:rPr lang="it-IT" dirty="0" err="1" smtClean="0"/>
              <a:t>leave</a:t>
            </a:r>
            <a:r>
              <a:rPr lang="it-IT" dirty="0" smtClean="0"/>
              <a:t> the reality </a:t>
            </a:r>
            <a:r>
              <a:rPr lang="it-IT" dirty="0" err="1" smtClean="0"/>
              <a:t>they</a:t>
            </a:r>
            <a:r>
              <a:rPr lang="it-IT" dirty="0" smtClean="0"/>
              <a:t> are living </a:t>
            </a:r>
            <a:r>
              <a:rPr lang="it-IT" dirty="0" err="1" smtClean="0"/>
              <a:t>forever</a:t>
            </a:r>
            <a:r>
              <a:rPr lang="it-IT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want</a:t>
            </a:r>
            <a:r>
              <a:rPr lang="it-IT" dirty="0" smtClean="0"/>
              <a:t> to start a new life with </a:t>
            </a:r>
            <a:r>
              <a:rPr lang="it-IT" dirty="0" err="1" smtClean="0"/>
              <a:t>their</a:t>
            </a:r>
            <a:r>
              <a:rPr lang="it-IT" dirty="0" smtClean="0"/>
              <a:t> love.</a:t>
            </a:r>
          </a:p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15646" y="5011166"/>
            <a:ext cx="2743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Eveline</a:t>
            </a:r>
            <a:r>
              <a:rPr lang="it-IT" dirty="0" smtClean="0"/>
              <a:t> </a:t>
            </a:r>
            <a:r>
              <a:rPr lang="it-IT" dirty="0" err="1" smtClean="0"/>
              <a:t>faces</a:t>
            </a:r>
            <a:r>
              <a:rPr lang="it-IT" dirty="0" smtClean="0"/>
              <a:t> </a:t>
            </a:r>
            <a:r>
              <a:rPr lang="it-IT" dirty="0" err="1" smtClean="0"/>
              <a:t>paralysis</a:t>
            </a:r>
            <a:r>
              <a:rPr lang="it-IT" dirty="0" err="1"/>
              <a:t>:</a:t>
            </a:r>
            <a:r>
              <a:rPr lang="it-IT" dirty="0" err="1" smtClean="0"/>
              <a:t>she</a:t>
            </a:r>
            <a:r>
              <a:rPr lang="it-IT" dirty="0" smtClean="0"/>
              <a:t> </a:t>
            </a:r>
            <a:r>
              <a:rPr lang="it-IT" dirty="0" err="1" smtClean="0"/>
              <a:t>wuold</a:t>
            </a:r>
            <a:r>
              <a:rPr lang="it-IT" dirty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run</a:t>
            </a:r>
            <a:r>
              <a:rPr lang="it-IT" dirty="0" smtClean="0"/>
              <a:t> </a:t>
            </a:r>
            <a:r>
              <a:rPr lang="it-IT" dirty="0" err="1" smtClean="0"/>
              <a:t>away</a:t>
            </a:r>
            <a:r>
              <a:rPr lang="it-IT" dirty="0" smtClean="0"/>
              <a:t> with Frank for </a:t>
            </a:r>
            <a:r>
              <a:rPr lang="it-IT" dirty="0" err="1" smtClean="0"/>
              <a:t>fear</a:t>
            </a:r>
            <a:r>
              <a:rPr lang="it-IT" dirty="0" smtClean="0"/>
              <a:t>, </a:t>
            </a:r>
            <a:r>
              <a:rPr lang="it-IT" dirty="0" err="1" smtClean="0"/>
              <a:t>she</a:t>
            </a:r>
            <a:r>
              <a:rPr lang="it-IT" dirty="0" smtClean="0"/>
              <a:t> </a:t>
            </a:r>
            <a:r>
              <a:rPr lang="it-IT" dirty="0" err="1" smtClean="0"/>
              <a:t>returns</a:t>
            </a:r>
            <a:r>
              <a:rPr lang="it-IT" dirty="0" smtClean="0"/>
              <a:t> to </a:t>
            </a:r>
            <a:r>
              <a:rPr lang="it-IT" dirty="0" err="1" smtClean="0"/>
              <a:t>her</a:t>
            </a:r>
            <a:r>
              <a:rPr lang="it-IT" dirty="0" smtClean="0"/>
              <a:t> home.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329048" y="4779285"/>
            <a:ext cx="254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Tracy </a:t>
            </a:r>
            <a:r>
              <a:rPr lang="it-IT" dirty="0" err="1" smtClean="0"/>
              <a:t>faces</a:t>
            </a:r>
            <a:r>
              <a:rPr lang="it-IT" dirty="0" smtClean="0"/>
              <a:t> </a:t>
            </a:r>
            <a:r>
              <a:rPr lang="it-IT" dirty="0" err="1" smtClean="0"/>
              <a:t>epiphany</a:t>
            </a:r>
            <a:r>
              <a:rPr lang="it-IT" dirty="0" smtClean="0"/>
              <a:t>: </a:t>
            </a:r>
            <a:r>
              <a:rPr lang="it-IT" dirty="0" err="1" smtClean="0"/>
              <a:t>she</a:t>
            </a:r>
            <a:r>
              <a:rPr lang="it-IT" dirty="0" smtClean="0"/>
              <a:t> </a:t>
            </a:r>
            <a:r>
              <a:rPr lang="it-IT" dirty="0" err="1" smtClean="0"/>
              <a:t>takes</a:t>
            </a:r>
            <a:r>
              <a:rPr lang="it-IT" dirty="0" smtClean="0"/>
              <a:t> the “Fast Car” with </a:t>
            </a:r>
            <a:r>
              <a:rPr lang="it-IT" dirty="0" err="1" smtClean="0"/>
              <a:t>her</a:t>
            </a:r>
            <a:r>
              <a:rPr lang="it-IT" dirty="0" smtClean="0"/>
              <a:t> boyfriend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she</a:t>
            </a:r>
            <a:r>
              <a:rPr lang="it-IT" dirty="0" smtClean="0"/>
              <a:t> </a:t>
            </a:r>
            <a:r>
              <a:rPr lang="it-IT" dirty="0" err="1" smtClean="0"/>
              <a:t>goes</a:t>
            </a:r>
            <a:r>
              <a:rPr lang="it-IT" dirty="0" smtClean="0"/>
              <a:t> head on </a:t>
            </a:r>
            <a:r>
              <a:rPr lang="it-IT" dirty="0" err="1" smtClean="0"/>
              <a:t>into</a:t>
            </a:r>
            <a:r>
              <a:rPr lang="it-IT" dirty="0" smtClean="0"/>
              <a:t> </a:t>
            </a:r>
            <a:r>
              <a:rPr lang="it-IT" dirty="0" err="1" smtClean="0"/>
              <a:t>similar</a:t>
            </a:r>
            <a:r>
              <a:rPr lang="it-IT" dirty="0" smtClean="0"/>
              <a:t> </a:t>
            </a:r>
            <a:r>
              <a:rPr lang="it-IT" dirty="0" err="1" smtClean="0"/>
              <a:t>problems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her</a:t>
            </a:r>
            <a:r>
              <a:rPr lang="it-IT" dirty="0" smtClean="0"/>
              <a:t> boyfriend </a:t>
            </a:r>
            <a:r>
              <a:rPr lang="it-IT" dirty="0" err="1" smtClean="0"/>
              <a:t>is</a:t>
            </a:r>
            <a:r>
              <a:rPr lang="it-IT" dirty="0" smtClean="0"/>
              <a:t> a carbon copy of </a:t>
            </a:r>
            <a:r>
              <a:rPr lang="it-IT" dirty="0" err="1" smtClean="0"/>
              <a:t>her</a:t>
            </a:r>
            <a:r>
              <a:rPr lang="it-IT" dirty="0" smtClean="0"/>
              <a:t> </a:t>
            </a:r>
            <a:r>
              <a:rPr lang="it-IT" dirty="0" err="1" smtClean="0"/>
              <a:t>father</a:t>
            </a:r>
            <a:r>
              <a:rPr lang="it-IT" dirty="0" smtClean="0"/>
              <a:t>.</a:t>
            </a:r>
            <a:endParaRPr lang="it-IT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4384807" y="4337359"/>
            <a:ext cx="11980" cy="6738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2959146" y="5439672"/>
            <a:ext cx="63495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 flipH="1">
            <a:off x="5618783" y="5439672"/>
            <a:ext cx="7102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594103" y="5011166"/>
            <a:ext cx="2024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However</a:t>
            </a:r>
            <a:r>
              <a:rPr lang="it-IT" dirty="0" smtClean="0"/>
              <a:t> </a:t>
            </a:r>
            <a:r>
              <a:rPr lang="it-IT" dirty="0" err="1" smtClean="0"/>
              <a:t>both</a:t>
            </a:r>
            <a:r>
              <a:rPr lang="it-IT" dirty="0" smtClean="0"/>
              <a:t> woman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not</a:t>
            </a:r>
            <a:r>
              <a:rPr lang="it-IT" dirty="0" smtClean="0"/>
              <a:t> </a:t>
            </a:r>
            <a:r>
              <a:rPr lang="it-IT" dirty="0" err="1" smtClean="0"/>
              <a:t>escaped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3" name="Fast Car by Tracy Chapman Studio Vers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57959" y="1856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01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9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Lucida Handwriting"/>
                <a:cs typeface="Lucida Handwriting"/>
              </a:rPr>
              <a:t>“Noi uomini tendiamo a dare per scontate le cose belle.”</a:t>
            </a:r>
            <a:endParaRPr lang="it-IT" dirty="0">
              <a:latin typeface="Lucida Handwriting"/>
              <a:cs typeface="Lucida Handwriting"/>
            </a:endParaRP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(Ezio Bosso)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2612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6878" y="151348"/>
            <a:ext cx="7966485" cy="93360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Musica e Arte: due facce della stessa medaglia.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0" y="1084951"/>
            <a:ext cx="33421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sz="1600" dirty="0" smtClean="0"/>
              <a:t>Una visione fantastica del reale caratterizzerà tutte le opere di Marc Chagall.</a:t>
            </a:r>
          </a:p>
          <a:p>
            <a:pPr marL="285750" indent="-285750">
              <a:buFont typeface="Arial"/>
              <a:buChar char="•"/>
            </a:pPr>
            <a:endParaRPr lang="it-IT" sz="1600" dirty="0" smtClean="0"/>
          </a:p>
          <a:p>
            <a:pPr marL="285750" indent="-285750">
              <a:buFont typeface="Arial"/>
              <a:buChar char="•"/>
            </a:pPr>
            <a:r>
              <a:rPr lang="it-IT" sz="1600" dirty="0" smtClean="0"/>
              <a:t>La </a:t>
            </a:r>
            <a:r>
              <a:rPr lang="it-IT" sz="1600" dirty="0"/>
              <a:t>pittura fiabesca di Chagall infatti, fatta di uomini volanti, animali e oggetti sospesi nell’ aria, insieme allo spirito onirico sono una costante per l’artista bielorusso di corrente </a:t>
            </a:r>
            <a:r>
              <a:rPr lang="it-IT" sz="1600" dirty="0" smtClean="0"/>
              <a:t>espressionista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7" name="Immagine 6" descr="Chagall-la-passeggia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359" y="1370997"/>
            <a:ext cx="2633928" cy="2430275"/>
          </a:xfrm>
          <a:prstGeom prst="rect">
            <a:avLst/>
          </a:prstGeom>
        </p:spPr>
      </p:pic>
      <p:pic>
        <p:nvPicPr>
          <p:cNvPr id="5" name="Immagine 4" descr="Chagall-Coq-Rouge-dans-La-Nuit-1-1.5m-1.87m-GB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935" y="3019410"/>
            <a:ext cx="3577319" cy="322852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70316" y="4216613"/>
            <a:ext cx="41806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cs typeface="Times New Roman"/>
              </a:rPr>
              <a:t>Le “</a:t>
            </a:r>
            <a:r>
              <a:rPr lang="it-IT" i="1" dirty="0" err="1" smtClean="0">
                <a:cs typeface="Times New Roman"/>
              </a:rPr>
              <a:t>Coq</a:t>
            </a:r>
            <a:r>
              <a:rPr lang="it-IT" i="1" dirty="0" smtClean="0">
                <a:cs typeface="Times New Roman"/>
              </a:rPr>
              <a:t> </a:t>
            </a:r>
            <a:r>
              <a:rPr lang="it-IT" i="1" dirty="0" err="1" smtClean="0">
                <a:cs typeface="Times New Roman"/>
              </a:rPr>
              <a:t>rouge</a:t>
            </a:r>
            <a:r>
              <a:rPr lang="it-IT" i="1" dirty="0" smtClean="0">
                <a:cs typeface="Times New Roman"/>
              </a:rPr>
              <a:t> </a:t>
            </a:r>
            <a:r>
              <a:rPr lang="it-IT" i="1" dirty="0" err="1" smtClean="0">
                <a:cs typeface="Times New Roman"/>
              </a:rPr>
              <a:t>dans</a:t>
            </a:r>
            <a:r>
              <a:rPr lang="it-IT" i="1" dirty="0" smtClean="0">
                <a:cs typeface="Times New Roman"/>
              </a:rPr>
              <a:t> la </a:t>
            </a:r>
            <a:r>
              <a:rPr lang="it-IT" i="1" dirty="0" err="1" smtClean="0">
                <a:cs typeface="Times New Roman"/>
              </a:rPr>
              <a:t>nuit</a:t>
            </a:r>
            <a:r>
              <a:rPr lang="it-IT" i="1" dirty="0" smtClean="0">
                <a:cs typeface="Times New Roman"/>
              </a:rPr>
              <a:t>” contiene tutte le caratteristiche di Chagall: Analizzando l’opera notiamo la grande campitura piatta di un </a:t>
            </a:r>
            <a:r>
              <a:rPr lang="it-IT" i="1" dirty="0" smtClean="0">
                <a:solidFill>
                  <a:srgbClr val="0000FF"/>
                </a:solidFill>
                <a:cs typeface="Times New Roman"/>
              </a:rPr>
              <a:t>blu intenso </a:t>
            </a:r>
            <a:r>
              <a:rPr lang="it-IT" i="1" dirty="0" smtClean="0">
                <a:cs typeface="Times New Roman"/>
              </a:rPr>
              <a:t>del cielo, lo stesso blu dove i personaggi fluttuano, sospesi nell’aria, </a:t>
            </a:r>
            <a:r>
              <a:rPr lang="it-IT" i="1" dirty="0" smtClean="0">
                <a:solidFill>
                  <a:srgbClr val="0000FF"/>
                </a:solidFill>
                <a:cs typeface="Times New Roman"/>
              </a:rPr>
              <a:t>come se stessero volando… Come se stessero sognando…</a:t>
            </a:r>
            <a:endParaRPr lang="it-IT" i="1" dirty="0">
              <a:solidFill>
                <a:srgbClr val="0000FF"/>
              </a:solidFill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3506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4845564" y="1442492"/>
            <a:ext cx="4298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smtClean="0">
                <a:latin typeface="Snell Roundhand"/>
                <a:cs typeface="Snell Roundhand"/>
              </a:rPr>
              <a:t>…Mi dipingevo le mani e la faccia di blu…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736609" y="2958957"/>
            <a:ext cx="4284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smtClean="0">
                <a:latin typeface="Snell Roundhand"/>
                <a:cs typeface="Snell Roundhand"/>
              </a:rPr>
              <a:t>…Poi d’improvviso venivo dal vento rapito…</a:t>
            </a:r>
            <a:endParaRPr lang="it-IT" sz="2800" dirty="0">
              <a:latin typeface="Snell Roundhand"/>
              <a:cs typeface="Snell Roundhand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388072" y="4537068"/>
            <a:ext cx="3632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smtClean="0">
                <a:latin typeface="Snell Roundhand"/>
                <a:cs typeface="Snell Roundhand"/>
              </a:rPr>
              <a:t>…E incominciavo a volare</a:t>
            </a:r>
          </a:p>
          <a:p>
            <a:pPr algn="r"/>
            <a:r>
              <a:rPr lang="it-IT" sz="2800" dirty="0" smtClean="0">
                <a:latin typeface="Snell Roundhand"/>
                <a:cs typeface="Snell Roundhand"/>
              </a:rPr>
              <a:t>Nel cielo infinito…”</a:t>
            </a:r>
            <a:endParaRPr lang="it-IT" sz="2800" dirty="0">
              <a:latin typeface="Snell Roundhand"/>
              <a:cs typeface="Snell Roundhand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48290" y="123290"/>
            <a:ext cx="4495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800" dirty="0" smtClean="0">
                <a:latin typeface="Snell Roundhand"/>
                <a:cs typeface="Snell Roundhand"/>
              </a:rPr>
              <a:t>“Penso che un sogno cosi</a:t>
            </a:r>
          </a:p>
          <a:p>
            <a:pPr algn="r"/>
            <a:r>
              <a:rPr lang="it-IT" sz="2800" dirty="0" smtClean="0">
                <a:latin typeface="Snell Roundhand"/>
                <a:cs typeface="Snell Roundhand"/>
              </a:rPr>
              <a:t>Non ritorni mai più…</a:t>
            </a:r>
          </a:p>
        </p:txBody>
      </p:sp>
      <p:pic>
        <p:nvPicPr>
          <p:cNvPr id="4" name="Immagine 3" descr="domenico-modugno-vola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75" y="0"/>
            <a:ext cx="9184675" cy="6858000"/>
          </a:xfrm>
          <a:prstGeom prst="rect">
            <a:avLst/>
          </a:prstGeom>
        </p:spPr>
      </p:pic>
      <p:pic>
        <p:nvPicPr>
          <p:cNvPr id="10" name="Domenico Modugno Nel Blu Dipinto di blu (Volar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342508" flipV="1">
            <a:off x="-3194008" y="-741155"/>
            <a:ext cx="495542" cy="10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26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4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4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" name="Segnaposto contenuto 5" descr="Ezio-boss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5" b="8785"/>
          <a:stretch>
            <a:fillRect/>
          </a:stretch>
        </p:blipFill>
        <p:spPr>
          <a:xfrm>
            <a:off x="0" y="0"/>
            <a:ext cx="9144000" cy="6869658"/>
          </a:xfrm>
        </p:spPr>
      </p:pic>
      <p:sp>
        <p:nvSpPr>
          <p:cNvPr id="7" name="CasellaDiTesto 6"/>
          <p:cNvSpPr txBox="1"/>
          <p:nvPr/>
        </p:nvSpPr>
        <p:spPr>
          <a:xfrm>
            <a:off x="5456853" y="246170"/>
            <a:ext cx="31182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Ezio Bosso:</a:t>
            </a:r>
          </a:p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FFFFFF"/>
                </a:solidFill>
              </a:rPr>
              <a:t>pianista, compositore e direttore d’orchestra italiano</a:t>
            </a:r>
            <a:r>
              <a:rPr lang="it-IT" dirty="0" smtClean="0">
                <a:solidFill>
                  <a:srgbClr val="FFFFFF"/>
                </a:solidFill>
                <a:effectLst/>
              </a:rPr>
              <a:t> </a:t>
            </a:r>
            <a:r>
              <a:rPr lang="it-IT" dirty="0">
                <a:solidFill>
                  <a:srgbClr val="FFFFFF"/>
                </a:solidFill>
              </a:rPr>
              <a:t>pianista, compositore e direttore d’orchestra italiano</a:t>
            </a:r>
            <a:r>
              <a:rPr lang="it-IT" dirty="0" smtClean="0">
                <a:solidFill>
                  <a:srgbClr val="FFFFFF"/>
                </a:solidFill>
                <a:effectLst/>
              </a:rPr>
              <a:t> di fama internazionale.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>
                <a:solidFill>
                  <a:srgbClr val="FFFFFF"/>
                </a:solidFill>
              </a:rPr>
              <a:t>Il  10 febbraio 2016 è stato invitato sul palco dell’ Ariston in occasione del Festival di Sanremo. Facendoci riscoprire una amica importante: la musica.</a:t>
            </a:r>
            <a:endParaRPr lang="it-I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13892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+mn-lt"/>
                <a:cs typeface="Lucida Handwriting"/>
              </a:rPr>
              <a:t>E se invece fosse l’arte ad ispirarsi alla musica?</a:t>
            </a:r>
            <a:endParaRPr lang="it-IT" dirty="0">
              <a:latin typeface="+mn-lt"/>
              <a:cs typeface="Lucida Handwriting"/>
            </a:endParaRPr>
          </a:p>
        </p:txBody>
      </p:sp>
      <p:pic>
        <p:nvPicPr>
          <p:cNvPr id="5" name="Immagine 4" descr="imgr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3" y="2624803"/>
            <a:ext cx="4426356" cy="314504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197500" y="1624687"/>
            <a:ext cx="34893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cs typeface="Lucida Handwriting"/>
              </a:rPr>
              <a:t>Kandinskij </a:t>
            </a:r>
            <a:r>
              <a:rPr lang="it-IT" dirty="0">
                <a:cs typeface="Lucida Handwriting"/>
              </a:rPr>
              <a:t>creò il primo fondamentale dipinto per l’astrattismo: “Primo acquarello astratto” </a:t>
            </a:r>
            <a:r>
              <a:rPr lang="it-IT" dirty="0" smtClean="0">
                <a:cs typeface="Lucida Handwriting"/>
              </a:rPr>
              <a:t>.</a:t>
            </a:r>
          </a:p>
          <a:p>
            <a:endParaRPr lang="it-IT" sz="1400" dirty="0"/>
          </a:p>
          <a:p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5074203" y="4006920"/>
            <a:ext cx="361259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No! È dietro </a:t>
            </a:r>
            <a:r>
              <a:rPr lang="it-IT" sz="1400" dirty="0"/>
              <a:t>l’ apparente confusione che si può cogliere un ritmo, fatto di forme e toni dominanti, che determinano una composizione che assomiglia assai più alla musica che all’ arte figurativa .</a:t>
            </a:r>
          </a:p>
          <a:p>
            <a:endParaRPr lang="it-IT" sz="1400" dirty="0" smtClean="0"/>
          </a:p>
          <a:p>
            <a:r>
              <a:rPr lang="it-IT" sz="1400" dirty="0" smtClean="0"/>
              <a:t>Proprio </a:t>
            </a:r>
            <a:r>
              <a:rPr lang="it-IT" sz="1400" dirty="0"/>
              <a:t>alla </a:t>
            </a:r>
            <a:r>
              <a:rPr lang="it-IT" sz="1400" b="1" dirty="0"/>
              <a:t>musica</a:t>
            </a:r>
            <a:r>
              <a:rPr lang="it-IT" sz="1400" dirty="0"/>
              <a:t>, alla sua libertà compositiva, Kandinskij guardava come modella per un’arte ormai priva del compito di raffigurare fedelmente il reale.</a:t>
            </a:r>
          </a:p>
          <a:p>
            <a:r>
              <a:rPr lang="it-IT" sz="1400" dirty="0"/>
              <a:t> 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197500" y="3086625"/>
            <a:ext cx="3199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latin typeface="Arial"/>
                <a:cs typeface="Arial"/>
              </a:rPr>
              <a:t>Un disastro?</a:t>
            </a:r>
            <a:endParaRPr lang="it-IT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7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kandinsk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50" y="997304"/>
            <a:ext cx="5212644" cy="361023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4550" y="73974"/>
            <a:ext cx="8260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È così che Kandinskij, </a:t>
            </a:r>
            <a:r>
              <a:rPr lang="it-IT" dirty="0" smtClean="0"/>
              <a:t>descrive </a:t>
            </a:r>
            <a:r>
              <a:rPr lang="it-IT" dirty="0"/>
              <a:t>i colori in base alle sensazioni e alle emozioni che suscitano nello spettatore, paragonandoli a strumenti musicali.</a:t>
            </a:r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463953" y="4933886"/>
            <a:ext cx="2724860" cy="1477328"/>
          </a:xfrm>
          <a:prstGeom prst="rect">
            <a:avLst/>
          </a:prstGeom>
          <a:solidFill>
            <a:srgbClr val="FDEC28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I</a:t>
            </a:r>
            <a:r>
              <a:rPr lang="it-IT" dirty="0"/>
              <a:t>l giallo è dotato di una follia vitale, prorompente, di un'irrazionalità cieca; viene paragonato al suono di una </a:t>
            </a:r>
            <a:r>
              <a:rPr lang="it-IT" dirty="0" smtClean="0"/>
              <a:t>tromba.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709261" y="4656887"/>
            <a:ext cx="3218047" cy="17543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it-IT" dirty="0"/>
              <a:t>L'azzurro è il blu che tende ai toni più chiari, è indifferente, distante, come un cielo artistico; è paragonabile al suono di un flauto.</a:t>
            </a:r>
          </a:p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171457" y="1111536"/>
            <a:ext cx="2972543" cy="230832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it-IT" dirty="0">
                <a:solidFill>
                  <a:srgbClr val="000000"/>
                </a:solidFill>
              </a:rPr>
              <a:t>Il rosso è caldo, vitale, vivace, irrequieto ma diverso dal giallo, perché non ha la sua superficialità; viene paragonato al suono di una </a:t>
            </a:r>
            <a:r>
              <a:rPr lang="it-IT" dirty="0" smtClean="0">
                <a:solidFill>
                  <a:srgbClr val="000000"/>
                </a:solidFill>
              </a:rPr>
              <a:t>tuba.</a:t>
            </a:r>
            <a:endParaRPr lang="it-IT" dirty="0">
              <a:solidFill>
                <a:srgbClr val="000000"/>
              </a:solidFill>
            </a:endParaRPr>
          </a:p>
          <a:p>
            <a:r>
              <a:rPr lang="it-IT" dirty="0">
                <a:solidFill>
                  <a:srgbClr val="000000"/>
                </a:solidFill>
              </a:rPr>
              <a:t> 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6230253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3200" dirty="0">
                <a:latin typeface="Lucida Handwriting"/>
                <a:cs typeface="Lucida Handwriting"/>
              </a:rPr>
              <a:t>“La  musica è una vera magia:</a:t>
            </a:r>
            <a:br>
              <a:rPr lang="it-IT" sz="3200" dirty="0">
                <a:latin typeface="Lucida Handwriting"/>
                <a:cs typeface="Lucida Handwriting"/>
              </a:rPr>
            </a:br>
            <a:r>
              <a:rPr lang="it-IT" sz="3200" dirty="0">
                <a:latin typeface="Lucida Handwriting"/>
                <a:cs typeface="Lucida Handwriting"/>
              </a:rPr>
              <a:t>non a caso i direttori </a:t>
            </a:r>
            <a:br>
              <a:rPr lang="it-IT" sz="3200" dirty="0">
                <a:latin typeface="Lucida Handwriting"/>
                <a:cs typeface="Lucida Handwriting"/>
              </a:rPr>
            </a:br>
            <a:r>
              <a:rPr lang="it-IT" sz="3200" dirty="0">
                <a:latin typeface="Lucida Handwriting"/>
                <a:cs typeface="Lucida Handwriting"/>
              </a:rPr>
              <a:t>hanno la bacchetta magica.”</a:t>
            </a:r>
            <a:br>
              <a:rPr lang="it-IT" sz="3200" dirty="0">
                <a:latin typeface="Lucida Handwriting"/>
                <a:cs typeface="Lucida Handwriting"/>
              </a:rPr>
            </a:br>
            <a:endParaRPr lang="it-IT" sz="3200" dirty="0">
              <a:latin typeface="Lucida Handwriting"/>
              <a:cs typeface="Lucida Handwriting"/>
            </a:endParaRPr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(Ezio Bosso)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2844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musica dentro di noi, o meglio nel nostro DNA.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L</a:t>
            </a:r>
            <a:r>
              <a:rPr lang="it-IT" dirty="0" smtClean="0"/>
              <a:t>a </a:t>
            </a:r>
            <a:r>
              <a:rPr lang="it-IT" dirty="0"/>
              <a:t>predisposizione musicale è una qualità innata, appartenente a tutto il genere umano</a:t>
            </a:r>
            <a:r>
              <a:rPr lang="it-IT" dirty="0" smtClean="0"/>
              <a:t>.</a:t>
            </a:r>
          </a:p>
          <a:p>
            <a:pPr marL="0" indent="0" algn="ctr">
              <a:buNone/>
            </a:pPr>
            <a:r>
              <a:rPr lang="it-IT" dirty="0" smtClean="0"/>
              <a:t>La musica è dentro di noi fin dalla nascita.</a:t>
            </a:r>
          </a:p>
          <a:p>
            <a:pPr marL="0" indent="0" algn="ctr">
              <a:buNone/>
            </a:pPr>
            <a:r>
              <a:rPr lang="it-IT" dirty="0" smtClean="0"/>
              <a:t>Allora cosa ci divide dall’ essere un Bach, un Mozart o un Beethoven?</a:t>
            </a:r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5" name="Immagine 4" descr="bach_c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1263">
            <a:off x="1823151" y="4472605"/>
            <a:ext cx="1879788" cy="2166876"/>
          </a:xfrm>
          <a:prstGeom prst="rect">
            <a:avLst/>
          </a:prstGeom>
        </p:spPr>
      </p:pic>
      <p:pic>
        <p:nvPicPr>
          <p:cNvPr id="6" name="Immagine 5" descr="ur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0377">
            <a:off x="5076575" y="4508938"/>
            <a:ext cx="1717897" cy="2061476"/>
          </a:xfrm>
          <a:prstGeom prst="rect">
            <a:avLst/>
          </a:prstGeom>
        </p:spPr>
      </p:pic>
      <p:pic>
        <p:nvPicPr>
          <p:cNvPr id="4" name="Immagine 3" descr="ur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66" y="4257494"/>
            <a:ext cx="1713327" cy="25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6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rma_tuhat_tiedosto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2160">
            <a:off x="347045" y="3330036"/>
            <a:ext cx="2141743" cy="3099891"/>
          </a:xfrm>
          <a:prstGeom prst="rect">
            <a:avLst/>
          </a:prstGeom>
        </p:spPr>
      </p:pic>
      <p:pic>
        <p:nvPicPr>
          <p:cNvPr id="5" name="Immagine 4" descr="img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031">
            <a:off x="2322638" y="4735309"/>
            <a:ext cx="2489014" cy="194025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756198" y="203688"/>
            <a:ext cx="422906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600" dirty="0"/>
              <a:t>Fino ad ora  98 ceppi familiari finlandesi, ovvero 792 partecipanti, più altri 172 soggetti affetti da varie malattie, hanno partecipato allo studio</a:t>
            </a:r>
            <a:r>
              <a:rPr lang="it-IT" sz="16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 smtClean="0"/>
              <a:t> </a:t>
            </a:r>
            <a:r>
              <a:rPr lang="it-IT" sz="1600" dirty="0"/>
              <a:t>L’attitudine musicale è stata esaminata usando tre test musicali</a:t>
            </a:r>
            <a:r>
              <a:rPr lang="it-IT" sz="1600" dirty="0" smtClean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I</a:t>
            </a:r>
            <a:r>
              <a:rPr lang="it-IT" sz="1600" dirty="0" smtClean="0"/>
              <a:t>l </a:t>
            </a:r>
            <a:r>
              <a:rPr lang="it-IT" sz="1600" dirty="0"/>
              <a:t>test sulla capacità uditiva della struttura musicale (Karma Musica test</a:t>
            </a:r>
            <a:r>
              <a:rPr lang="it-IT" sz="1600" dirty="0" smtClean="0"/>
              <a:t>).</a:t>
            </a:r>
            <a:endParaRPr lang="it-IT" sz="1600" dirty="0"/>
          </a:p>
          <a:p>
            <a:pPr marL="342900" indent="-342900">
              <a:buFont typeface="+mj-lt"/>
              <a:buAutoNum type="arabicPeriod"/>
            </a:pPr>
            <a:r>
              <a:rPr lang="it-IT" sz="1600" dirty="0"/>
              <a:t>I</a:t>
            </a:r>
            <a:r>
              <a:rPr lang="it-IT" sz="1600" dirty="0" smtClean="0"/>
              <a:t>l </a:t>
            </a:r>
            <a:r>
              <a:rPr lang="it-IT" sz="1600" dirty="0"/>
              <a:t>test di Carl </a:t>
            </a:r>
            <a:r>
              <a:rPr lang="it-IT" sz="1600" dirty="0" err="1"/>
              <a:t>Seashore</a:t>
            </a:r>
            <a:r>
              <a:rPr lang="it-IT" sz="1600" dirty="0"/>
              <a:t> sull’ abilità nel riconoscere il ritmo, il suono, il timbro, l’ intonazione di una data </a:t>
            </a:r>
            <a:r>
              <a:rPr lang="it-IT" sz="1600" dirty="0" smtClean="0"/>
              <a:t>melodia.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dirty="0" smtClean="0"/>
              <a:t>Il </a:t>
            </a:r>
            <a:r>
              <a:rPr lang="it-IT" sz="1600" dirty="0"/>
              <a:t>test nel sapere percepire le minime variazioni di tempo </a:t>
            </a:r>
          </a:p>
        </p:txBody>
      </p:sp>
      <p:sp>
        <p:nvSpPr>
          <p:cNvPr id="7" name="Freccia giù 6"/>
          <p:cNvSpPr/>
          <p:nvPr/>
        </p:nvSpPr>
        <p:spPr>
          <a:xfrm>
            <a:off x="6277702" y="3496897"/>
            <a:ext cx="575057" cy="540921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947877" y="3952707"/>
            <a:ext cx="3693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Alla fine dell’ esame</a:t>
            </a:r>
          </a:p>
          <a:p>
            <a:r>
              <a:rPr lang="it-IT" dirty="0"/>
              <a:t>è stato prelevato del sangue per lo studio del patrimonio genetico.</a:t>
            </a:r>
          </a:p>
          <a:p>
            <a:endParaRPr lang="it-IT" dirty="0"/>
          </a:p>
        </p:txBody>
      </p:sp>
      <p:sp>
        <p:nvSpPr>
          <p:cNvPr id="9" name="Freccia giù 8"/>
          <p:cNvSpPr/>
          <p:nvPr/>
        </p:nvSpPr>
        <p:spPr>
          <a:xfrm>
            <a:off x="6374445" y="4848995"/>
            <a:ext cx="478314" cy="54247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044626" y="5379474"/>
            <a:ext cx="37738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I genoma di 767 persone, </a:t>
            </a:r>
            <a:r>
              <a:rPr lang="it-IT" dirty="0" smtClean="0"/>
              <a:t>appartenenti a famiglie  con abilità musicali, presentavano una mutazione su alcuni </a:t>
            </a:r>
            <a:r>
              <a:rPr lang="it-IT" b="1" dirty="0" smtClean="0"/>
              <a:t>geni</a:t>
            </a:r>
            <a:r>
              <a:rPr lang="it-IT" dirty="0" smtClean="0"/>
              <a:t>. I geni della musica sono stati trovati sui cromosomi 3, 4 e 7.</a:t>
            </a:r>
            <a:endParaRPr lang="it-IT" dirty="0"/>
          </a:p>
        </p:txBody>
      </p:sp>
      <p:pic>
        <p:nvPicPr>
          <p:cNvPr id="12" name="Immagine 11" descr="image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7"/>
          <a:stretch/>
        </p:blipFill>
        <p:spPr>
          <a:xfrm>
            <a:off x="154413" y="203688"/>
            <a:ext cx="4064000" cy="2755781"/>
          </a:xfrm>
          <a:prstGeom prst="rect">
            <a:avLst/>
          </a:prstGeom>
        </p:spPr>
      </p:pic>
      <p:pic>
        <p:nvPicPr>
          <p:cNvPr id="13" name="Immagine 12" descr="1466692231-dn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7268"/>
            <a:ext cx="9227205" cy="689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1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Perché i bassi ci fanno (</a:t>
            </a:r>
            <a:r>
              <a:rPr lang="it-IT" dirty="0" err="1" smtClean="0"/>
              <a:t>s</a:t>
            </a:r>
            <a:r>
              <a:rPr lang="it-IT" dirty="0" smtClean="0"/>
              <a:t>)ballare?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94631"/>
            <a:ext cx="8384296" cy="2844994"/>
          </a:xfrm>
        </p:spPr>
        <p:txBody>
          <a:bodyPr>
            <a:normAutofit/>
          </a:bodyPr>
          <a:lstStyle/>
          <a:p>
            <a:r>
              <a:rPr lang="it-IT" sz="2000" dirty="0"/>
              <a:t>Il suono è un onda di particelle che si muovono, dando una vibrazione, dallo stato di quiete alla direzione di propagazione dell’ </a:t>
            </a:r>
            <a:r>
              <a:rPr lang="it-IT" sz="2000" dirty="0" smtClean="0"/>
              <a:t>onda.</a:t>
            </a:r>
          </a:p>
          <a:p>
            <a:r>
              <a:rPr lang="it-IT" sz="2000" dirty="0" smtClean="0"/>
              <a:t> Nei </a:t>
            </a:r>
            <a:r>
              <a:rPr lang="it-IT" sz="2000" dirty="0"/>
              <a:t>solidi e nei liquidi il suono si propaga più velocemente </a:t>
            </a:r>
            <a:r>
              <a:rPr lang="it-IT" sz="2000" dirty="0" smtClean="0"/>
              <a:t>.</a:t>
            </a:r>
          </a:p>
          <a:p>
            <a:r>
              <a:rPr lang="it-IT" sz="2000" dirty="0" smtClean="0"/>
              <a:t>La frequenza è il numero che definisce quante volte al secondo oscilla un’onda. Si misura in Hertz (Hz).</a:t>
            </a:r>
            <a:endParaRPr lang="it-IT" sz="2000" dirty="0"/>
          </a:p>
          <a:p>
            <a:r>
              <a:rPr lang="it-IT" sz="2000" dirty="0" smtClean="0"/>
              <a:t>I suoni con alte frequenze vengono detti gli “alti”. I suoni con basse frequenze vengono detto i “bassi”.</a:t>
            </a:r>
            <a:endParaRPr lang="it-IT" sz="2000" dirty="0"/>
          </a:p>
        </p:txBody>
      </p:sp>
      <p:pic>
        <p:nvPicPr>
          <p:cNvPr id="4" name="Immagine 3" descr="Macintosh HD:private:var:folders:vg:d13dzk5j05g1g0yz0d74btkm0000gn:T:TemporaryItems:frequenze-2016011811520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364" y="3960805"/>
            <a:ext cx="513715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tangolo 5"/>
          <p:cNvSpPr/>
          <p:nvPr/>
        </p:nvSpPr>
        <p:spPr>
          <a:xfrm>
            <a:off x="0" y="598793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Le frequenze basse infatti causano nell’uomo uno stadio di caos, o di ecstasy, dove si perde la cognizione di ciò che ci </a:t>
            </a:r>
            <a:r>
              <a:rPr lang="it-IT" dirty="0" smtClean="0"/>
              <a:t>circonda… </a:t>
            </a:r>
            <a:r>
              <a:rPr lang="it-IT" dirty="0">
                <a:solidFill>
                  <a:srgbClr val="FF0000"/>
                </a:solidFill>
                <a:latin typeface="Lucida Handwriting"/>
                <a:cs typeface="Lucida Handwriting"/>
              </a:rPr>
              <a:t>P</a:t>
            </a:r>
            <a:r>
              <a:rPr lang="it-IT" dirty="0" smtClean="0">
                <a:solidFill>
                  <a:srgbClr val="FF0000"/>
                </a:solidFill>
                <a:latin typeface="Lucida Handwriting"/>
                <a:cs typeface="Lucida Handwriting"/>
              </a:rPr>
              <a:t>erché? </a:t>
            </a:r>
            <a:endParaRPr lang="it-IT" dirty="0"/>
          </a:p>
        </p:txBody>
      </p:sp>
      <p:pic>
        <p:nvPicPr>
          <p:cNvPr id="7" name="Immagine 6" descr="nextech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25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_DSC0122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9308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3250" y="112232"/>
            <a:ext cx="5276102" cy="736339"/>
          </a:xfrm>
        </p:spPr>
        <p:txBody>
          <a:bodyPr>
            <a:normAutofit/>
          </a:bodyPr>
          <a:lstStyle/>
          <a:p>
            <a:r>
              <a:rPr lang="it-IT" sz="2800" dirty="0" smtClean="0"/>
              <a:t>Sveliamo il segreto..</a:t>
            </a:r>
            <a:endParaRPr lang="it-IT" sz="28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885145" y="681494"/>
            <a:ext cx="55236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 smtClean="0"/>
              <a:t>Il suono si propaga attraverso le pareti dell’ edificio che hanno un frequenza di vibrazione molto bassa (quindi i bassi le fanno vibrare più facilmente degli alti) .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Per questo motivo i suoni bassi sembrano non avere direzione: essi infatti si propagano anche attraverso il pavimento e le pareti, e perciò il suono arriva in parte dall’ aria e in parte per vibrazione diretta del tuo corpo a contatto con il </a:t>
            </a:r>
            <a:r>
              <a:rPr lang="it-IT" dirty="0" smtClean="0"/>
              <a:t>pavimento. 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21934" y="4943924"/>
            <a:ext cx="438936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>
                <a:solidFill>
                  <a:srgbClr val="FFFFFF"/>
                </a:solidFill>
              </a:rPr>
              <a:t>Essendo la velocità del suono nei solidi più alta che nell’aria, tutti questi suoni (diretti e indiretti) arrivano alle nostre orecchie in tempi diversi, pertanto il nostro cervello non riesce a stabilirne con precisione la direzione di provenienza </a:t>
            </a:r>
          </a:p>
        </p:txBody>
      </p:sp>
      <p:sp>
        <p:nvSpPr>
          <p:cNvPr id="8" name="Rettangolo 7"/>
          <p:cNvSpPr/>
          <p:nvPr/>
        </p:nvSpPr>
        <p:spPr>
          <a:xfrm>
            <a:off x="4403507" y="471048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r">
              <a:buFont typeface="Arial"/>
              <a:buChar char="•"/>
            </a:pPr>
            <a:r>
              <a:rPr lang="it-IT" dirty="0">
                <a:solidFill>
                  <a:srgbClr val="FFFFFF"/>
                </a:solidFill>
              </a:rPr>
              <a:t>Inoltre la trasmissione del suono avviene anche attraverso le ossa. Per conduzione ossea il suono raggiunge la calotta cranica e quindi la coclea attraverso la vibrazione della membrana basilare (questa sensazione aiuta la percezione ritmica e quindi il ballo</a:t>
            </a:r>
            <a:r>
              <a:rPr lang="it-IT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5457854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4"/>
          <p:cNvSpPr/>
          <p:nvPr/>
        </p:nvSpPr>
        <p:spPr>
          <a:xfrm>
            <a:off x="2605012" y="2468924"/>
            <a:ext cx="2995766" cy="1843047"/>
          </a:xfrm>
          <a:prstGeom prst="ellipse">
            <a:avLst/>
          </a:prstGeom>
          <a:ln>
            <a:solidFill>
              <a:srgbClr val="4F81BD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dirty="0" smtClean="0"/>
              <a:t>«</a:t>
            </a:r>
            <a:r>
              <a:rPr lang="it-IT" sz="1400" dirty="0"/>
              <a:t>La musica è come la vita, si può fare in un solo modo, insieme</a:t>
            </a:r>
            <a:r>
              <a:rPr lang="it-IT" sz="1400" dirty="0" smtClean="0"/>
              <a:t>»</a:t>
            </a:r>
          </a:p>
          <a:p>
            <a:pPr algn="ctr"/>
            <a:r>
              <a:rPr lang="it-IT" sz="1400" dirty="0" smtClean="0"/>
              <a:t>(Ezio Bosso)</a:t>
            </a:r>
            <a:endParaRPr lang="it-IT" sz="1400" dirty="0"/>
          </a:p>
        </p:txBody>
      </p:sp>
      <p:cxnSp>
        <p:nvCxnSpPr>
          <p:cNvPr id="7" name="Connettore 2 6"/>
          <p:cNvCxnSpPr/>
          <p:nvPr/>
        </p:nvCxnSpPr>
        <p:spPr>
          <a:xfrm flipH="1" flipV="1">
            <a:off x="2007402" y="1929023"/>
            <a:ext cx="837034" cy="9442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e 7"/>
          <p:cNvSpPr/>
          <p:nvPr/>
        </p:nvSpPr>
        <p:spPr>
          <a:xfrm>
            <a:off x="179095" y="699874"/>
            <a:ext cx="2246824" cy="140009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b="1" dirty="0" smtClean="0"/>
              <a:t>Lettere:</a:t>
            </a:r>
          </a:p>
          <a:p>
            <a:pPr algn="ctr"/>
            <a:r>
              <a:rPr lang="it-IT" sz="1400" dirty="0" smtClean="0"/>
              <a:t>Il suono </a:t>
            </a:r>
            <a:r>
              <a:rPr lang="it-IT" sz="1400" dirty="0"/>
              <a:t>nella </a:t>
            </a:r>
            <a:r>
              <a:rPr lang="it-IT" sz="1400" dirty="0" smtClean="0"/>
              <a:t>quotidianità dei canti di Leopardi.</a:t>
            </a:r>
          </a:p>
        </p:txBody>
      </p:sp>
      <p:cxnSp>
        <p:nvCxnSpPr>
          <p:cNvPr id="10" name="Connettore 2 9"/>
          <p:cNvCxnSpPr>
            <a:stCxn id="5" idx="0"/>
            <a:endCxn id="5" idx="0"/>
          </p:cNvCxnSpPr>
          <p:nvPr/>
        </p:nvCxnSpPr>
        <p:spPr>
          <a:xfrm>
            <a:off x="4102895" y="2468924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3988930" y="1563060"/>
            <a:ext cx="0" cy="9276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2668683" y="89540"/>
            <a:ext cx="2580589" cy="146521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b="1" dirty="0" smtClean="0"/>
              <a:t>Scienze:</a:t>
            </a:r>
          </a:p>
          <a:p>
            <a:pPr algn="ctr"/>
            <a:r>
              <a:rPr lang="it-IT" sz="1400" dirty="0" smtClean="0"/>
              <a:t>La musica dentro di noi, o meglio, nel nostro DNA:</a:t>
            </a:r>
          </a:p>
          <a:p>
            <a:pPr algn="ctr"/>
            <a:r>
              <a:rPr lang="it-IT" sz="1400" dirty="0" smtClean="0"/>
              <a:t>Dove si nascondono i geni musicali.</a:t>
            </a:r>
          </a:p>
          <a:p>
            <a:pPr algn="ctr"/>
            <a:endParaRPr lang="it-IT" sz="1400" dirty="0"/>
          </a:p>
        </p:txBody>
      </p:sp>
      <p:cxnSp>
        <p:nvCxnSpPr>
          <p:cNvPr id="16" name="Connettore 2 15"/>
          <p:cNvCxnSpPr>
            <a:stCxn id="5" idx="7"/>
          </p:cNvCxnSpPr>
          <p:nvPr/>
        </p:nvCxnSpPr>
        <p:spPr>
          <a:xfrm flipV="1">
            <a:off x="5162058" y="1563061"/>
            <a:ext cx="927158" cy="11757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e 16"/>
          <p:cNvSpPr/>
          <p:nvPr/>
        </p:nvSpPr>
        <p:spPr>
          <a:xfrm>
            <a:off x="5600778" y="179080"/>
            <a:ext cx="2377073" cy="154661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smtClean="0"/>
              <a:t>Fisica:</a:t>
            </a:r>
          </a:p>
          <a:p>
            <a:pPr algn="ctr"/>
            <a:r>
              <a:rPr lang="it-IT" sz="1400" dirty="0" smtClean="0"/>
              <a:t>Il suono e le sue frequenze: </a:t>
            </a:r>
            <a:r>
              <a:rPr lang="fr-FR" sz="1400" dirty="0"/>
              <a:t> perché </a:t>
            </a:r>
            <a:endParaRPr lang="it-IT" sz="1400" dirty="0" smtClean="0"/>
          </a:p>
          <a:p>
            <a:pPr algn="ctr"/>
            <a:r>
              <a:rPr lang="it-IT" sz="1400" dirty="0" smtClean="0"/>
              <a:t>i “bassi” in discoteca ci fanno (</a:t>
            </a:r>
            <a:r>
              <a:rPr lang="it-IT" sz="1400" dirty="0" err="1" smtClean="0"/>
              <a:t>s</a:t>
            </a:r>
            <a:r>
              <a:rPr lang="it-IT" sz="1400" dirty="0" smtClean="0"/>
              <a:t>)ballare?</a:t>
            </a:r>
            <a:endParaRPr lang="it-IT" sz="1400" dirty="0"/>
          </a:p>
        </p:txBody>
      </p:sp>
      <p:cxnSp>
        <p:nvCxnSpPr>
          <p:cNvPr id="19" name="Connettore 2 18"/>
          <p:cNvCxnSpPr>
            <a:stCxn id="5" idx="5"/>
          </p:cNvCxnSpPr>
          <p:nvPr/>
        </p:nvCxnSpPr>
        <p:spPr>
          <a:xfrm>
            <a:off x="5162058" y="4042063"/>
            <a:ext cx="1089973" cy="9070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e 19"/>
          <p:cNvSpPr/>
          <p:nvPr/>
        </p:nvSpPr>
        <p:spPr>
          <a:xfrm>
            <a:off x="6007811" y="4639833"/>
            <a:ext cx="2425919" cy="1514051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b="1" dirty="0" smtClean="0"/>
              <a:t>Storia:</a:t>
            </a:r>
          </a:p>
          <a:p>
            <a:pPr algn="ctr"/>
            <a:r>
              <a:rPr lang="it-IT" sz="1400" dirty="0" smtClean="0"/>
              <a:t>La musica e il suo potere persuasivo:</a:t>
            </a:r>
          </a:p>
          <a:p>
            <a:pPr algn="ctr"/>
            <a:r>
              <a:rPr lang="it-IT" sz="1400" dirty="0" smtClean="0"/>
              <a:t>Il miglior mezzo di propaganda nei regimi totalitari.</a:t>
            </a:r>
          </a:p>
        </p:txBody>
      </p:sp>
      <p:cxnSp>
        <p:nvCxnSpPr>
          <p:cNvPr id="22" name="Connettore 2 21"/>
          <p:cNvCxnSpPr>
            <a:stCxn id="5" idx="4"/>
          </p:cNvCxnSpPr>
          <p:nvPr/>
        </p:nvCxnSpPr>
        <p:spPr>
          <a:xfrm>
            <a:off x="4102895" y="4311971"/>
            <a:ext cx="56984" cy="6371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e 22"/>
          <p:cNvSpPr/>
          <p:nvPr/>
        </p:nvSpPr>
        <p:spPr>
          <a:xfrm>
            <a:off x="3043732" y="4949156"/>
            <a:ext cx="2295667" cy="148149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b="1" dirty="0" smtClean="0"/>
              <a:t>Filosofia:</a:t>
            </a:r>
          </a:p>
          <a:p>
            <a:pPr algn="ctr"/>
            <a:r>
              <a:rPr lang="it-IT" sz="1400" dirty="0" smtClean="0"/>
              <a:t>La musica come via di liberazione dal dolore: </a:t>
            </a:r>
          </a:p>
          <a:p>
            <a:pPr algn="ctr"/>
            <a:r>
              <a:rPr lang="it-IT" sz="1400" dirty="0" smtClean="0"/>
              <a:t>Schopenhauer.</a:t>
            </a:r>
          </a:p>
        </p:txBody>
      </p:sp>
      <p:cxnSp>
        <p:nvCxnSpPr>
          <p:cNvPr id="25" name="Connettore 2 24"/>
          <p:cNvCxnSpPr>
            <a:stCxn id="5" idx="3"/>
          </p:cNvCxnSpPr>
          <p:nvPr/>
        </p:nvCxnSpPr>
        <p:spPr>
          <a:xfrm flipH="1">
            <a:off x="2197979" y="4042063"/>
            <a:ext cx="845753" cy="597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e 25"/>
          <p:cNvSpPr/>
          <p:nvPr/>
        </p:nvSpPr>
        <p:spPr>
          <a:xfrm>
            <a:off x="130251" y="4444471"/>
            <a:ext cx="2474761" cy="164429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b="1" dirty="0" smtClean="0"/>
              <a:t>Inglese:</a:t>
            </a:r>
          </a:p>
          <a:p>
            <a:pPr algn="ctr"/>
            <a:r>
              <a:rPr lang="it-IT" sz="1400" dirty="0" err="1" smtClean="0"/>
              <a:t>Eveline</a:t>
            </a:r>
            <a:r>
              <a:rPr lang="it-IT" sz="1400" dirty="0" smtClean="0"/>
              <a:t> and Tracy </a:t>
            </a:r>
            <a:r>
              <a:rPr lang="it-IT" sz="1400" dirty="0" err="1" smtClean="0"/>
              <a:t>Chapman</a:t>
            </a:r>
            <a:r>
              <a:rPr lang="it-IT" sz="1400" dirty="0" smtClean="0"/>
              <a:t>, </a:t>
            </a:r>
            <a:r>
              <a:rPr lang="it-IT" sz="1400" dirty="0" err="1" smtClean="0"/>
              <a:t>two</a:t>
            </a:r>
            <a:r>
              <a:rPr lang="it-IT" sz="1400" dirty="0" smtClean="0"/>
              <a:t> </a:t>
            </a:r>
            <a:r>
              <a:rPr lang="it-IT" sz="1400" dirty="0" err="1" smtClean="0"/>
              <a:t>different</a:t>
            </a:r>
            <a:r>
              <a:rPr lang="it-IT" sz="1400" dirty="0" smtClean="0"/>
              <a:t> </a:t>
            </a:r>
            <a:r>
              <a:rPr lang="it-IT" sz="1400" dirty="0" err="1" smtClean="0"/>
              <a:t>girls</a:t>
            </a:r>
            <a:r>
              <a:rPr lang="it-IT" sz="1400" dirty="0" smtClean="0"/>
              <a:t> with the </a:t>
            </a:r>
            <a:r>
              <a:rPr lang="it-IT" sz="1400" dirty="0" err="1" smtClean="0"/>
              <a:t>same</a:t>
            </a:r>
            <a:r>
              <a:rPr lang="it-IT" sz="1400" dirty="0" smtClean="0"/>
              <a:t> feelings.</a:t>
            </a:r>
          </a:p>
        </p:txBody>
      </p:sp>
      <p:sp>
        <p:nvSpPr>
          <p:cNvPr id="32" name="Ovale 31"/>
          <p:cNvSpPr/>
          <p:nvPr/>
        </p:nvSpPr>
        <p:spPr>
          <a:xfrm>
            <a:off x="6252031" y="2490687"/>
            <a:ext cx="2875689" cy="1858195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400" b="1" dirty="0" smtClean="0"/>
              <a:t>Arte:</a:t>
            </a:r>
          </a:p>
          <a:p>
            <a:pPr algn="ctr"/>
            <a:r>
              <a:rPr lang="it-IT" sz="1400" dirty="0" smtClean="0"/>
              <a:t>La musica che si ispira all’arte:</a:t>
            </a:r>
          </a:p>
          <a:p>
            <a:pPr algn="ctr"/>
            <a:r>
              <a:rPr lang="it-IT" sz="1400" dirty="0" smtClean="0"/>
              <a:t>Il caso di “Nel blu dipinto di blu” e Chagall.</a:t>
            </a:r>
          </a:p>
          <a:p>
            <a:pPr algn="ctr"/>
            <a:r>
              <a:rPr lang="it-IT" sz="1400" dirty="0" smtClean="0"/>
              <a:t>E l’arte che si ispira alla musica:</a:t>
            </a:r>
          </a:p>
          <a:p>
            <a:pPr algn="ctr"/>
            <a:r>
              <a:rPr lang="it-IT" sz="1400" dirty="0" smtClean="0"/>
              <a:t>Il caso di Kandinskij.</a:t>
            </a:r>
          </a:p>
        </p:txBody>
      </p:sp>
      <p:cxnSp>
        <p:nvCxnSpPr>
          <p:cNvPr id="65" name="Connettore 2 64"/>
          <p:cNvCxnSpPr/>
          <p:nvPr/>
        </p:nvCxnSpPr>
        <p:spPr>
          <a:xfrm flipV="1">
            <a:off x="5600774" y="3316606"/>
            <a:ext cx="65125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CasellaDiTesto 71"/>
          <p:cNvSpPr txBox="1"/>
          <p:nvPr/>
        </p:nvSpPr>
        <p:spPr>
          <a:xfrm>
            <a:off x="5182158" y="6488668"/>
            <a:ext cx="4103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Di Carola </a:t>
            </a:r>
            <a:r>
              <a:rPr lang="it-IT" dirty="0" err="1" smtClean="0"/>
              <a:t>Carosi</a:t>
            </a:r>
            <a:r>
              <a:rPr lang="it-IT" dirty="0" smtClean="0"/>
              <a:t>, 5°H, L.S.S. Vito Volterra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019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“La musica ci insegna la cosa più importante: ascoltare”</a:t>
            </a:r>
            <a:endParaRPr lang="it-IT" dirty="0"/>
          </a:p>
        </p:txBody>
      </p:sp>
      <p:sp>
        <p:nvSpPr>
          <p:cNvPr id="5" name="Sottotito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Ezio Bosso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808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92363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Il suono nella quotidianità di Leopardi.</a:t>
            </a:r>
            <a:endParaRPr lang="it-IT" dirty="0"/>
          </a:p>
        </p:txBody>
      </p:sp>
      <p:pic>
        <p:nvPicPr>
          <p:cNvPr id="4" name="Segnaposto contenuto 3" descr="Leopardi,_Giacomo_(1798-1837)_-_ritr._A_Ferrazzi,_Recanati,_casa_Leopard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92" r="-44692"/>
          <a:stretch>
            <a:fillRect/>
          </a:stretch>
        </p:blipFill>
        <p:spPr>
          <a:xfrm rot="21080935">
            <a:off x="-1089838" y="2988481"/>
            <a:ext cx="6331394" cy="3482458"/>
          </a:xfrm>
        </p:spPr>
      </p:pic>
      <p:cxnSp>
        <p:nvCxnSpPr>
          <p:cNvPr id="6" name="Connettore 2 5"/>
          <p:cNvCxnSpPr/>
          <p:nvPr/>
        </p:nvCxnSpPr>
        <p:spPr>
          <a:xfrm flipV="1">
            <a:off x="3860032" y="5066935"/>
            <a:ext cx="1325435" cy="436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 flipV="1">
            <a:off x="1039164" y="2046847"/>
            <a:ext cx="180456" cy="1063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51467" y="1672451"/>
            <a:ext cx="1835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Lucida Handwriting"/>
                <a:cs typeface="Lucida Handwriting"/>
              </a:rPr>
              <a:t>L’ infinito</a:t>
            </a:r>
            <a:endParaRPr lang="it-IT" dirty="0">
              <a:latin typeface="Lucida Handwriting"/>
              <a:cs typeface="Lucida Handwriting"/>
            </a:endParaRPr>
          </a:p>
        </p:txBody>
      </p:sp>
      <p:cxnSp>
        <p:nvCxnSpPr>
          <p:cNvPr id="14" name="Connettore 2 13"/>
          <p:cNvCxnSpPr/>
          <p:nvPr/>
        </p:nvCxnSpPr>
        <p:spPr>
          <a:xfrm flipV="1">
            <a:off x="2365901" y="2144495"/>
            <a:ext cx="123631" cy="775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2087183" y="1775163"/>
            <a:ext cx="3098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Lucida Handwriting"/>
                <a:cs typeface="Lucida Handwriting"/>
              </a:rPr>
              <a:t>La sera del dì di festa</a:t>
            </a:r>
            <a:endParaRPr lang="it-IT" dirty="0">
              <a:latin typeface="Lucida Handwriting"/>
              <a:cs typeface="Lucida Handwriting"/>
            </a:endParaRPr>
          </a:p>
        </p:txBody>
      </p:sp>
      <p:cxnSp>
        <p:nvCxnSpPr>
          <p:cNvPr id="17" name="Connettore 2 16"/>
          <p:cNvCxnSpPr/>
          <p:nvPr/>
        </p:nvCxnSpPr>
        <p:spPr>
          <a:xfrm flipV="1">
            <a:off x="3528025" y="2741315"/>
            <a:ext cx="998396" cy="6350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4215824" y="2347451"/>
            <a:ext cx="1251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Lucida Handwriting"/>
                <a:cs typeface="Lucida Handwriting"/>
              </a:rPr>
              <a:t>A Silvia</a:t>
            </a:r>
            <a:endParaRPr lang="it-IT" dirty="0">
              <a:latin typeface="Lucida Handwriting"/>
              <a:cs typeface="Lucida Handwriting"/>
            </a:endParaRPr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3709151" y="3745684"/>
            <a:ext cx="993298" cy="6749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3714380" y="3376351"/>
            <a:ext cx="3188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Lucida Handwriting"/>
                <a:cs typeface="Lucida Handwriting"/>
              </a:rPr>
              <a:t>Il sabato del villaggio</a:t>
            </a:r>
            <a:endParaRPr lang="it-IT" dirty="0">
              <a:latin typeface="Lucida Handwriting"/>
              <a:cs typeface="Lucida Handwriting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527448" y="4420604"/>
            <a:ext cx="25340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Lucida Handwriting"/>
                <a:cs typeface="Lucida Handwriting"/>
              </a:rPr>
              <a:t>La quiete dopo la </a:t>
            </a:r>
          </a:p>
          <a:p>
            <a:r>
              <a:rPr lang="it-IT" dirty="0" smtClean="0">
                <a:latin typeface="Lucida Handwriting"/>
                <a:cs typeface="Lucida Handwriting"/>
              </a:rPr>
              <a:t>tempesta</a:t>
            </a:r>
            <a:endParaRPr lang="it-IT" dirty="0">
              <a:latin typeface="Lucida Handwriting"/>
              <a:cs typeface="Lucida Handwriting"/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6538164" y="314009"/>
            <a:ext cx="239438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I</a:t>
            </a:r>
            <a:r>
              <a:rPr lang="it-IT" sz="1600" dirty="0" smtClean="0"/>
              <a:t>l </a:t>
            </a:r>
            <a:r>
              <a:rPr lang="it-IT" sz="1600" dirty="0"/>
              <a:t>suono in Leopardi svolge un ruolo fondamentale: la poesia nasce da momenti di vita quotidiana, o meglio ,da pure occasioni </a:t>
            </a:r>
            <a:r>
              <a:rPr lang="it-IT" sz="1600" dirty="0" smtClean="0"/>
              <a:t>sensoriali (componente sonora) </a:t>
            </a:r>
            <a:r>
              <a:rPr lang="it-IT" sz="1600" dirty="0"/>
              <a:t>, che poi vengono superate con l’immaginazione per arrivare ad una riflessione personale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809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Lucida Handwriting"/>
                <a:cs typeface="Lucida Handwriting"/>
              </a:rPr>
              <a:t>L’ Infinito</a:t>
            </a:r>
            <a:endParaRPr lang="it-IT" dirty="0">
              <a:latin typeface="Lucida Handwriting"/>
              <a:cs typeface="Lucida Handwriting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04110" y="1600200"/>
            <a:ext cx="7982690" cy="452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“</a:t>
            </a:r>
            <a:r>
              <a:rPr lang="it-IT" dirty="0">
                <a:latin typeface="Times New Roman"/>
                <a:cs typeface="Times New Roman"/>
              </a:rPr>
              <a:t>[</a:t>
            </a:r>
            <a:r>
              <a:rPr lang="it-IT" i="1" dirty="0">
                <a:latin typeface="Times New Roman"/>
                <a:cs typeface="Times New Roman"/>
              </a:rPr>
              <a:t> ...</a:t>
            </a:r>
            <a:r>
              <a:rPr lang="it-IT" dirty="0">
                <a:latin typeface="Times New Roman"/>
                <a:cs typeface="Times New Roman"/>
              </a:rPr>
              <a:t>] </a:t>
            </a:r>
            <a:r>
              <a:rPr lang="it-IT" i="1" dirty="0">
                <a:latin typeface="Times New Roman"/>
                <a:cs typeface="Times New Roman"/>
              </a:rPr>
              <a:t>Ma sedendo e mirando, interminati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Spazi di là da quella, </a:t>
            </a:r>
            <a:r>
              <a:rPr lang="it-IT" i="1" u="sng" dirty="0">
                <a:latin typeface="Times New Roman"/>
                <a:cs typeface="Times New Roman"/>
              </a:rPr>
              <a:t>e sovraumani</a:t>
            </a:r>
            <a:endParaRPr lang="it-IT" u="sng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u="sng" dirty="0" smtClean="0">
                <a:latin typeface="Times New Roman"/>
                <a:cs typeface="Times New Roman"/>
              </a:rPr>
              <a:t>Silenzi</a:t>
            </a:r>
            <a:r>
              <a:rPr lang="it-IT" i="1" u="sng" dirty="0">
                <a:latin typeface="Times New Roman"/>
                <a:cs typeface="Times New Roman"/>
              </a:rPr>
              <a:t>, e profondissima quiete</a:t>
            </a:r>
            <a:endParaRPr lang="it-IT" u="sng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Io nel </a:t>
            </a:r>
            <a:r>
              <a:rPr lang="it-IT" i="1" dirty="0" err="1">
                <a:latin typeface="Times New Roman"/>
                <a:cs typeface="Times New Roman"/>
              </a:rPr>
              <a:t>pensier</a:t>
            </a:r>
            <a:r>
              <a:rPr lang="it-IT" i="1" dirty="0">
                <a:latin typeface="Times New Roman"/>
                <a:cs typeface="Times New Roman"/>
              </a:rPr>
              <a:t> mi fingo; ove per poco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Il </a:t>
            </a:r>
            <a:r>
              <a:rPr lang="it-IT" i="1" dirty="0" err="1">
                <a:latin typeface="Times New Roman"/>
                <a:cs typeface="Times New Roman"/>
              </a:rPr>
              <a:t>cor</a:t>
            </a:r>
            <a:r>
              <a:rPr lang="it-IT" i="1" dirty="0">
                <a:latin typeface="Times New Roman"/>
                <a:cs typeface="Times New Roman"/>
              </a:rPr>
              <a:t> non si spaura</a:t>
            </a:r>
            <a:r>
              <a:rPr lang="it-IT" i="1" u="sng" dirty="0">
                <a:latin typeface="Times New Roman"/>
                <a:cs typeface="Times New Roman"/>
              </a:rPr>
              <a:t>. E come il vento</a:t>
            </a:r>
            <a:endParaRPr lang="it-IT" u="sng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u="sng" dirty="0">
                <a:latin typeface="Times New Roman"/>
                <a:cs typeface="Times New Roman"/>
              </a:rPr>
              <a:t>Odo stormir tra queste piante</a:t>
            </a:r>
            <a:r>
              <a:rPr lang="it-IT" i="1" dirty="0">
                <a:latin typeface="Times New Roman"/>
                <a:cs typeface="Times New Roman"/>
              </a:rPr>
              <a:t>, io quello,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Infinito silenzio a questa voce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Vo comparando: e mi sovvien l’eterno,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 le morte stagioni, e la presente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 viva, e il suon di lei.</a:t>
            </a:r>
            <a:r>
              <a:rPr lang="it-IT" dirty="0">
                <a:latin typeface="Times New Roman"/>
                <a:cs typeface="Times New Roman"/>
              </a:rPr>
              <a:t>[</a:t>
            </a:r>
            <a:r>
              <a:rPr lang="it-IT" i="1" dirty="0">
                <a:latin typeface="Times New Roman"/>
                <a:cs typeface="Times New Roman"/>
              </a:rPr>
              <a:t>…</a:t>
            </a:r>
            <a:r>
              <a:rPr lang="it-IT" dirty="0">
                <a:latin typeface="Times New Roman"/>
                <a:cs typeface="Times New Roman"/>
              </a:rPr>
              <a:t>]</a:t>
            </a:r>
            <a:r>
              <a:rPr lang="it-IT" i="1" dirty="0">
                <a:latin typeface="Times New Roman"/>
                <a:cs typeface="Times New Roman"/>
              </a:rPr>
              <a:t>”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it-IT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6560102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Lucida Handwriting"/>
                <a:cs typeface="Lucida Handwriting"/>
              </a:rPr>
              <a:t>La sera del dì di festa</a:t>
            </a:r>
            <a:endParaRPr lang="it-IT" dirty="0">
              <a:latin typeface="Lucida Handwriting"/>
              <a:cs typeface="Lucida Handwriting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dirty="0">
                <a:latin typeface="Times New Roman"/>
                <a:cs typeface="Times New Roman"/>
              </a:rPr>
              <a:t> </a:t>
            </a: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“</a:t>
            </a:r>
            <a:r>
              <a:rPr lang="it-IT" b="1" dirty="0">
                <a:latin typeface="Times New Roman"/>
                <a:cs typeface="Times New Roman"/>
              </a:rPr>
              <a:t> </a:t>
            </a:r>
            <a:r>
              <a:rPr lang="it-IT" i="1" dirty="0">
                <a:latin typeface="Times New Roman"/>
                <a:cs typeface="Times New Roman"/>
              </a:rPr>
              <a:t>Dolce e chiara è la </a:t>
            </a:r>
            <a:r>
              <a:rPr lang="it-IT" i="1" u="sng" dirty="0">
                <a:latin typeface="Times New Roman"/>
                <a:cs typeface="Times New Roman"/>
              </a:rPr>
              <a:t>notte senza vento</a:t>
            </a:r>
            <a:r>
              <a:rPr lang="it-IT" i="1" dirty="0">
                <a:latin typeface="Times New Roman"/>
                <a:cs typeface="Times New Roman"/>
              </a:rPr>
              <a:t>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 </a:t>
            </a:r>
            <a:r>
              <a:rPr lang="it-IT" i="1" dirty="0" err="1">
                <a:latin typeface="Times New Roman"/>
                <a:cs typeface="Times New Roman"/>
              </a:rPr>
              <a:t>queta</a:t>
            </a:r>
            <a:r>
              <a:rPr lang="it-IT" i="1" dirty="0">
                <a:latin typeface="Times New Roman"/>
                <a:cs typeface="Times New Roman"/>
              </a:rPr>
              <a:t> sovra i tetti e in mezzo agli orti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Posa la luna, e di </a:t>
            </a:r>
            <a:r>
              <a:rPr lang="it-IT" i="1" dirty="0" err="1">
                <a:latin typeface="Times New Roman"/>
                <a:cs typeface="Times New Roman"/>
              </a:rPr>
              <a:t>lontan</a:t>
            </a:r>
            <a:r>
              <a:rPr lang="it-IT" i="1" dirty="0">
                <a:latin typeface="Times New Roman"/>
                <a:cs typeface="Times New Roman"/>
              </a:rPr>
              <a:t> rivela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Serena ogni montagna. O donna mia,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u="sng" dirty="0">
                <a:latin typeface="Times New Roman"/>
                <a:cs typeface="Times New Roman"/>
              </a:rPr>
              <a:t>Già tace ogni sentiero</a:t>
            </a:r>
            <a:r>
              <a:rPr lang="it-IT" i="1" dirty="0">
                <a:latin typeface="Times New Roman"/>
                <a:cs typeface="Times New Roman"/>
              </a:rPr>
              <a:t>, e pei balconi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Rara traluce la notturna lampa: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Tu dormi, che t’accolse </a:t>
            </a:r>
            <a:r>
              <a:rPr lang="it-IT" i="1" dirty="0" err="1">
                <a:latin typeface="Times New Roman"/>
                <a:cs typeface="Times New Roman"/>
              </a:rPr>
              <a:t>agevol</a:t>
            </a:r>
            <a:r>
              <a:rPr lang="it-IT" i="1" dirty="0">
                <a:latin typeface="Times New Roman"/>
                <a:cs typeface="Times New Roman"/>
              </a:rPr>
              <a:t> sonno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u="sng" dirty="0">
                <a:latin typeface="Times New Roman"/>
                <a:cs typeface="Times New Roman"/>
              </a:rPr>
              <a:t>Nelle tue chete stanze</a:t>
            </a:r>
            <a:r>
              <a:rPr lang="it-IT" i="1" dirty="0">
                <a:latin typeface="Times New Roman"/>
                <a:cs typeface="Times New Roman"/>
              </a:rPr>
              <a:t>; e non ti morde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Cura nessuna; e già non sai né pensi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Quanta piaga m’apristi in mezzo al petto.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Tu dormi: io questo ciel, che sì benigno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Appare in vista, a salutar m’ affaccio,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 l’antica natura onnipossente,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Che mi fece all’ affanno.</a:t>
            </a:r>
            <a:r>
              <a:rPr lang="it-IT" dirty="0">
                <a:latin typeface="Times New Roman"/>
                <a:cs typeface="Times New Roman"/>
              </a:rPr>
              <a:t>[…]</a:t>
            </a:r>
            <a:r>
              <a:rPr lang="it-IT" i="1" dirty="0">
                <a:latin typeface="Times New Roman"/>
                <a:cs typeface="Times New Roman"/>
              </a:rPr>
              <a:t>”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 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“ </a:t>
            </a:r>
            <a:r>
              <a:rPr lang="it-IT" dirty="0">
                <a:latin typeface="Times New Roman"/>
                <a:cs typeface="Times New Roman"/>
              </a:rPr>
              <a:t>[…] </a:t>
            </a:r>
            <a:r>
              <a:rPr lang="it-IT" i="1" dirty="0">
                <a:latin typeface="Times New Roman"/>
                <a:cs typeface="Times New Roman"/>
              </a:rPr>
              <a:t>Ahi, per la via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u="sng" dirty="0">
                <a:latin typeface="Times New Roman"/>
                <a:cs typeface="Times New Roman"/>
              </a:rPr>
              <a:t>Odo non </a:t>
            </a:r>
            <a:r>
              <a:rPr lang="it-IT" i="1" u="sng" dirty="0" err="1">
                <a:latin typeface="Times New Roman"/>
                <a:cs typeface="Times New Roman"/>
              </a:rPr>
              <a:t>lunge</a:t>
            </a:r>
            <a:r>
              <a:rPr lang="it-IT" i="1" u="sng" dirty="0">
                <a:latin typeface="Times New Roman"/>
                <a:cs typeface="Times New Roman"/>
              </a:rPr>
              <a:t> il solitario canto</a:t>
            </a:r>
            <a:endParaRPr lang="it-IT" u="sng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u="sng" dirty="0">
                <a:latin typeface="Times New Roman"/>
                <a:cs typeface="Times New Roman"/>
              </a:rPr>
              <a:t>Dell’ </a:t>
            </a:r>
            <a:r>
              <a:rPr lang="it-IT" i="1" u="sng" dirty="0" err="1">
                <a:latin typeface="Times New Roman"/>
                <a:cs typeface="Times New Roman"/>
              </a:rPr>
              <a:t>artigian</a:t>
            </a:r>
            <a:r>
              <a:rPr lang="it-IT" i="1" dirty="0">
                <a:latin typeface="Times New Roman"/>
                <a:cs typeface="Times New Roman"/>
              </a:rPr>
              <a:t>, che riede a tarda notte,</a:t>
            </a:r>
            <a:br>
              <a:rPr lang="it-IT" i="1" dirty="0">
                <a:latin typeface="Times New Roman"/>
                <a:cs typeface="Times New Roman"/>
              </a:rPr>
            </a:br>
            <a:r>
              <a:rPr lang="it-IT" i="1" u="sng" dirty="0">
                <a:latin typeface="Times New Roman"/>
                <a:cs typeface="Times New Roman"/>
              </a:rPr>
              <a:t>Dopo i sollazzi</a:t>
            </a:r>
            <a:r>
              <a:rPr lang="it-IT" i="1" dirty="0">
                <a:latin typeface="Times New Roman"/>
                <a:cs typeface="Times New Roman"/>
              </a:rPr>
              <a:t>, al suo povero ostello</a:t>
            </a:r>
            <a:r>
              <a:rPr lang="it-IT" dirty="0">
                <a:latin typeface="Times New Roman"/>
                <a:cs typeface="Times New Roman"/>
              </a:rPr>
              <a:t> […]”</a:t>
            </a:r>
          </a:p>
          <a:p>
            <a:pPr marL="0" indent="0" algn="ctr">
              <a:buNone/>
            </a:pPr>
            <a:r>
              <a:rPr lang="it-IT" dirty="0">
                <a:latin typeface="Times New Roman"/>
                <a:cs typeface="Times New Roman"/>
              </a:rPr>
              <a:t> </a:t>
            </a: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“</a:t>
            </a:r>
            <a:r>
              <a:rPr lang="it-IT" dirty="0">
                <a:latin typeface="Times New Roman"/>
                <a:cs typeface="Times New Roman"/>
              </a:rPr>
              <a:t>[…] </a:t>
            </a:r>
            <a:r>
              <a:rPr lang="it-IT" i="1" dirty="0">
                <a:latin typeface="Times New Roman"/>
                <a:cs typeface="Times New Roman"/>
              </a:rPr>
              <a:t>Or dov’è il suono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Di </a:t>
            </a:r>
            <a:r>
              <a:rPr lang="it-IT" i="1" dirty="0" err="1">
                <a:latin typeface="Times New Roman"/>
                <a:cs typeface="Times New Roman"/>
              </a:rPr>
              <a:t>que</a:t>
            </a:r>
            <a:r>
              <a:rPr lang="it-IT" i="1" dirty="0">
                <a:latin typeface="Times New Roman"/>
                <a:cs typeface="Times New Roman"/>
              </a:rPr>
              <a:t>’ popoli antichi? Or dov’è il grido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De’ nostri avi famosi, e il grande impero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Di quella Roma, e l’armi, e il fragorio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Che n’ andò per la terra e l’ oceano?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u="sng" dirty="0">
                <a:latin typeface="Times New Roman"/>
                <a:cs typeface="Times New Roman"/>
              </a:rPr>
              <a:t>Tutto è pace e silenzio, e tutto posa</a:t>
            </a:r>
            <a:endParaRPr lang="it-IT" u="sng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u="sng" dirty="0">
                <a:latin typeface="Times New Roman"/>
                <a:cs typeface="Times New Roman"/>
              </a:rPr>
              <a:t>Il mondo, e più di lor non si ragiona</a:t>
            </a:r>
            <a:r>
              <a:rPr lang="it-IT" i="1" dirty="0"/>
              <a:t>.</a:t>
            </a:r>
            <a:r>
              <a:rPr lang="it-IT" dirty="0"/>
              <a:t>[…]</a:t>
            </a:r>
            <a:r>
              <a:rPr lang="it-IT" i="1" dirty="0"/>
              <a:t>“</a:t>
            </a:r>
            <a:r>
              <a:rPr lang="it-IT" dirty="0" smtClean="0">
                <a:effectLst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2210298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Lucida Handwriting"/>
                <a:cs typeface="Lucida Handwriting"/>
              </a:rPr>
              <a:t>A Silvia</a:t>
            </a:r>
            <a:endParaRPr lang="it-IT" dirty="0">
              <a:latin typeface="Lucida Handwriting"/>
              <a:cs typeface="Lucida Handwriting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“</a:t>
            </a:r>
            <a:r>
              <a:rPr lang="it-IT" sz="1800" i="1" u="sng" dirty="0" err="1">
                <a:latin typeface="Times New Roman"/>
                <a:cs typeface="Times New Roman"/>
              </a:rPr>
              <a:t>Sonavan</a:t>
            </a:r>
            <a:r>
              <a:rPr lang="it-IT" sz="1800" i="1" u="sng" dirty="0">
                <a:latin typeface="Times New Roman"/>
                <a:cs typeface="Times New Roman"/>
              </a:rPr>
              <a:t> le quiete</a:t>
            </a:r>
            <a:endParaRPr lang="it-IT" sz="1800" u="sng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u="sng" dirty="0">
                <a:latin typeface="Times New Roman"/>
                <a:cs typeface="Times New Roman"/>
              </a:rPr>
              <a:t>Stanze, e le vie dintorno,</a:t>
            </a:r>
            <a:endParaRPr lang="it-IT" sz="1800" u="sng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u="sng" dirty="0">
                <a:latin typeface="Times New Roman"/>
                <a:cs typeface="Times New Roman"/>
              </a:rPr>
              <a:t>Al tuo perpetuo canto</a:t>
            </a:r>
            <a:r>
              <a:rPr lang="it-IT" sz="1800" i="1" dirty="0">
                <a:latin typeface="Times New Roman"/>
                <a:cs typeface="Times New Roman"/>
              </a:rPr>
              <a:t>,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Allor che all’ </a:t>
            </a:r>
            <a:r>
              <a:rPr lang="it-IT" sz="1800" i="1" dirty="0" err="1">
                <a:latin typeface="Times New Roman"/>
                <a:cs typeface="Times New Roman"/>
              </a:rPr>
              <a:t>opre</a:t>
            </a:r>
            <a:r>
              <a:rPr lang="it-IT" sz="1800" i="1" dirty="0">
                <a:latin typeface="Times New Roman"/>
                <a:cs typeface="Times New Roman"/>
              </a:rPr>
              <a:t> femminili intenta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Sedevi, assai contenta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Di quel vago avvenir che in mente avevi.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Era il maggio odoroso: e tu solevi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Così menare il giorno.</a:t>
            </a:r>
            <a:r>
              <a:rPr lang="it-IT" sz="1800" dirty="0">
                <a:latin typeface="Times New Roman"/>
                <a:cs typeface="Times New Roman"/>
              </a:rPr>
              <a:t>[…]</a:t>
            </a:r>
            <a:r>
              <a:rPr lang="it-IT" sz="1800" i="1" dirty="0">
                <a:latin typeface="Times New Roman"/>
                <a:cs typeface="Times New Roman"/>
              </a:rPr>
              <a:t>”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 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“</a:t>
            </a:r>
            <a:r>
              <a:rPr lang="it-IT" sz="1800" dirty="0">
                <a:latin typeface="Times New Roman"/>
                <a:cs typeface="Times New Roman"/>
              </a:rPr>
              <a:t>[…]</a:t>
            </a:r>
            <a:r>
              <a:rPr lang="it-IT" sz="1800" i="1" dirty="0">
                <a:latin typeface="Times New Roman"/>
                <a:cs typeface="Times New Roman"/>
              </a:rPr>
              <a:t> Io gli studi leggiadri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Talor lasciando e le sudate carte,</a:t>
            </a:r>
            <a:br>
              <a:rPr lang="it-IT" sz="1800" i="1" dirty="0">
                <a:latin typeface="Times New Roman"/>
                <a:cs typeface="Times New Roman"/>
              </a:rPr>
            </a:br>
            <a:r>
              <a:rPr lang="it-IT" sz="1800" i="1" dirty="0">
                <a:latin typeface="Times New Roman"/>
                <a:cs typeface="Times New Roman"/>
              </a:rPr>
              <a:t>Ove il tempo mio primo</a:t>
            </a:r>
            <a:br>
              <a:rPr lang="it-IT" sz="1800" i="1" dirty="0">
                <a:latin typeface="Times New Roman"/>
                <a:cs typeface="Times New Roman"/>
              </a:rPr>
            </a:br>
            <a:r>
              <a:rPr lang="it-IT" sz="1800" i="1" dirty="0">
                <a:latin typeface="Times New Roman"/>
                <a:cs typeface="Times New Roman"/>
              </a:rPr>
              <a:t>E di me </a:t>
            </a:r>
            <a:r>
              <a:rPr lang="it-IT" sz="1800" i="1" dirty="0" err="1">
                <a:latin typeface="Times New Roman"/>
                <a:cs typeface="Times New Roman"/>
              </a:rPr>
              <a:t>spendea</a:t>
            </a:r>
            <a:r>
              <a:rPr lang="it-IT" sz="1800" i="1" dirty="0">
                <a:latin typeface="Times New Roman"/>
                <a:cs typeface="Times New Roman"/>
              </a:rPr>
              <a:t> la miglior parte,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D’in su i veroni del paterno ostello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u="sng" dirty="0" err="1">
                <a:latin typeface="Times New Roman"/>
                <a:cs typeface="Times New Roman"/>
              </a:rPr>
              <a:t>Porgea</a:t>
            </a:r>
            <a:r>
              <a:rPr lang="it-IT" sz="1800" i="1" u="sng" dirty="0">
                <a:latin typeface="Times New Roman"/>
                <a:cs typeface="Times New Roman"/>
              </a:rPr>
              <a:t> gli orecchi al suon della tua voce</a:t>
            </a:r>
            <a:r>
              <a:rPr lang="it-IT" sz="1800" i="1" dirty="0">
                <a:latin typeface="Times New Roman"/>
                <a:cs typeface="Times New Roman"/>
              </a:rPr>
              <a:t>,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Ed alla man veloce e leggiadra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Che </a:t>
            </a:r>
            <a:r>
              <a:rPr lang="it-IT" sz="1800" i="1" dirty="0" err="1">
                <a:latin typeface="Times New Roman"/>
                <a:cs typeface="Times New Roman"/>
              </a:rPr>
              <a:t>percorrea</a:t>
            </a:r>
            <a:r>
              <a:rPr lang="it-IT" sz="1800" i="1" dirty="0">
                <a:latin typeface="Times New Roman"/>
                <a:cs typeface="Times New Roman"/>
              </a:rPr>
              <a:t> la faticosa tela.</a:t>
            </a:r>
            <a:r>
              <a:rPr lang="it-IT" sz="1800" dirty="0">
                <a:latin typeface="Times New Roman"/>
                <a:cs typeface="Times New Roman"/>
              </a:rPr>
              <a:t>[…]</a:t>
            </a:r>
            <a:r>
              <a:rPr lang="it-IT" sz="1800" i="1" dirty="0">
                <a:latin typeface="Times New Roman"/>
                <a:cs typeface="Times New Roman"/>
              </a:rPr>
              <a:t>”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dirty="0">
                <a:latin typeface="Times New Roman"/>
                <a:cs typeface="Times New Roman"/>
              </a:rPr>
              <a:t> </a:t>
            </a: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“</a:t>
            </a:r>
            <a:r>
              <a:rPr lang="it-IT" sz="1800" dirty="0">
                <a:latin typeface="Times New Roman"/>
                <a:cs typeface="Times New Roman"/>
              </a:rPr>
              <a:t>[…]</a:t>
            </a:r>
            <a:r>
              <a:rPr lang="it-IT" sz="1800" i="1" dirty="0">
                <a:latin typeface="Times New Roman"/>
                <a:cs typeface="Times New Roman"/>
              </a:rPr>
              <a:t>Che pensieri soavi,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Che speranze, che cori, o Silvia mia!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Quale allor ci </a:t>
            </a:r>
            <a:r>
              <a:rPr lang="it-IT" sz="1800" i="1" dirty="0" err="1">
                <a:latin typeface="Times New Roman"/>
                <a:cs typeface="Times New Roman"/>
              </a:rPr>
              <a:t>apparia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La vita umana e il fato!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Quando </a:t>
            </a:r>
            <a:r>
              <a:rPr lang="it-IT" sz="1800" i="1" dirty="0" err="1">
                <a:latin typeface="Times New Roman"/>
                <a:cs typeface="Times New Roman"/>
              </a:rPr>
              <a:t>sovviemmi</a:t>
            </a:r>
            <a:r>
              <a:rPr lang="it-IT" sz="1800" i="1" dirty="0">
                <a:latin typeface="Times New Roman"/>
                <a:cs typeface="Times New Roman"/>
              </a:rPr>
              <a:t> di cotanta speme,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Un affetto mi preme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Acerbo e sconsolato,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1800" i="1" dirty="0">
                <a:latin typeface="Times New Roman"/>
                <a:cs typeface="Times New Roman"/>
              </a:rPr>
              <a:t>E tornami a doler di mia sventura.</a:t>
            </a:r>
            <a:r>
              <a:rPr lang="it-IT" sz="1800" dirty="0">
                <a:latin typeface="Times New Roman"/>
                <a:cs typeface="Times New Roman"/>
              </a:rPr>
              <a:t>[…]</a:t>
            </a:r>
            <a:r>
              <a:rPr lang="it-IT" sz="1800" i="1" dirty="0">
                <a:latin typeface="Times New Roman"/>
                <a:cs typeface="Times New Roman"/>
              </a:rPr>
              <a:t>”</a:t>
            </a:r>
            <a:endParaRPr lang="it-IT" sz="1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894919503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Lucida Handwriting"/>
                <a:cs typeface="Lucida Handwriting"/>
              </a:rPr>
              <a:t>Il sabato del villaggio</a:t>
            </a:r>
            <a:endParaRPr lang="it-IT" dirty="0">
              <a:latin typeface="Lucida Handwriting"/>
              <a:cs typeface="Lucida Handwriting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55000" lnSpcReduction="20000"/>
          </a:bodyPr>
          <a:lstStyle/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“Passata è la tempesta: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Odo augelli far festa, e la gallina,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Tornata in su la via,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Che ripete il verso. Ecco il sereno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Rompe là da ponente, alla montagna;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 err="1">
                <a:latin typeface="Times New Roman"/>
                <a:cs typeface="Times New Roman"/>
              </a:rPr>
              <a:t>Sgombrasi</a:t>
            </a:r>
            <a:r>
              <a:rPr lang="it-IT" i="1" dirty="0">
                <a:latin typeface="Times New Roman"/>
                <a:cs typeface="Times New Roman"/>
              </a:rPr>
              <a:t> la campagna,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 chiaro nella valle il fiume appare.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Ogni </a:t>
            </a:r>
            <a:r>
              <a:rPr lang="it-IT" i="1" dirty="0" err="1">
                <a:latin typeface="Times New Roman"/>
                <a:cs typeface="Times New Roman"/>
              </a:rPr>
              <a:t>cor</a:t>
            </a:r>
            <a:r>
              <a:rPr lang="it-IT" i="1" dirty="0">
                <a:latin typeface="Times New Roman"/>
                <a:cs typeface="Times New Roman"/>
              </a:rPr>
              <a:t> si rallegra, in ogni lato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Risorge il </a:t>
            </a:r>
            <a:r>
              <a:rPr lang="it-IT" i="1" dirty="0" err="1">
                <a:latin typeface="Times New Roman"/>
                <a:cs typeface="Times New Roman"/>
              </a:rPr>
              <a:t>romorio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Torna il lavoro usato.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L’artigiano a mirar l’umido cielo,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Con l’</a:t>
            </a:r>
            <a:r>
              <a:rPr lang="it-IT" i="1" dirty="0" err="1">
                <a:latin typeface="Times New Roman"/>
                <a:cs typeface="Times New Roman"/>
              </a:rPr>
              <a:t>opra</a:t>
            </a:r>
            <a:r>
              <a:rPr lang="it-IT" i="1" dirty="0">
                <a:latin typeface="Times New Roman"/>
                <a:cs typeface="Times New Roman"/>
              </a:rPr>
              <a:t> in man, cantando,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 err="1">
                <a:latin typeface="Times New Roman"/>
                <a:cs typeface="Times New Roman"/>
              </a:rPr>
              <a:t>Fassi</a:t>
            </a:r>
            <a:r>
              <a:rPr lang="it-IT" i="1" dirty="0">
                <a:latin typeface="Times New Roman"/>
                <a:cs typeface="Times New Roman"/>
              </a:rPr>
              <a:t> in su l’uscio; a prova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Vien fuor la </a:t>
            </a:r>
            <a:r>
              <a:rPr lang="it-IT" i="1" dirty="0" err="1">
                <a:latin typeface="Times New Roman"/>
                <a:cs typeface="Times New Roman"/>
              </a:rPr>
              <a:t>femminetta</a:t>
            </a:r>
            <a:r>
              <a:rPr lang="it-IT" i="1" dirty="0">
                <a:latin typeface="Times New Roman"/>
                <a:cs typeface="Times New Roman"/>
              </a:rPr>
              <a:t> a </a:t>
            </a:r>
            <a:r>
              <a:rPr lang="it-IT" i="1" dirty="0" err="1">
                <a:latin typeface="Times New Roman"/>
                <a:cs typeface="Times New Roman"/>
              </a:rPr>
              <a:t>còr</a:t>
            </a:r>
            <a:r>
              <a:rPr lang="it-IT" i="1" dirty="0">
                <a:latin typeface="Times New Roman"/>
                <a:cs typeface="Times New Roman"/>
              </a:rPr>
              <a:t> dell’ acqua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Della novella piova;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 l’</a:t>
            </a:r>
            <a:r>
              <a:rPr lang="it-IT" i="1" dirty="0" err="1">
                <a:latin typeface="Times New Roman"/>
                <a:cs typeface="Times New Roman"/>
              </a:rPr>
              <a:t>erbaiuol</a:t>
            </a:r>
            <a:r>
              <a:rPr lang="it-IT" i="1" dirty="0">
                <a:latin typeface="Times New Roman"/>
                <a:cs typeface="Times New Roman"/>
              </a:rPr>
              <a:t> rinnova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Di sentiero in sentiero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Il grido giornaliero.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Ecco il sol che ritorna, ecco sorride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Per li poggi e le ville. Apre i balconi,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Apre terrazzi e logge la famiglia: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E, dalla via corrente, odi lontano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Tintinnio di sonagli; il carro stride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Del </a:t>
            </a:r>
            <a:r>
              <a:rPr lang="it-IT" i="1" dirty="0" err="1">
                <a:latin typeface="Times New Roman"/>
                <a:cs typeface="Times New Roman"/>
              </a:rPr>
              <a:t>passegger</a:t>
            </a:r>
            <a:r>
              <a:rPr lang="it-IT" i="1" dirty="0">
                <a:latin typeface="Times New Roman"/>
                <a:cs typeface="Times New Roman"/>
              </a:rPr>
              <a:t> che il suo </a:t>
            </a:r>
            <a:r>
              <a:rPr lang="it-IT" i="1" dirty="0" err="1">
                <a:latin typeface="Times New Roman"/>
                <a:cs typeface="Times New Roman"/>
              </a:rPr>
              <a:t>cammin</a:t>
            </a:r>
            <a:r>
              <a:rPr lang="it-IT" i="1" dirty="0">
                <a:latin typeface="Times New Roman"/>
                <a:cs typeface="Times New Roman"/>
              </a:rPr>
              <a:t> ripiglia.</a:t>
            </a:r>
            <a:r>
              <a:rPr lang="it-IT" dirty="0">
                <a:latin typeface="Times New Roman"/>
                <a:cs typeface="Times New Roman"/>
              </a:rPr>
              <a:t>[…]</a:t>
            </a:r>
            <a:r>
              <a:rPr lang="it-IT" i="1" dirty="0">
                <a:latin typeface="Times New Roman"/>
                <a:cs typeface="Times New Roman"/>
              </a:rPr>
              <a:t>”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i="1" dirty="0">
                <a:latin typeface="Times New Roman"/>
                <a:cs typeface="Times New Roman"/>
              </a:rPr>
              <a:t> </a:t>
            </a:r>
            <a:endParaRPr lang="it-IT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3319372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2532</TotalTime>
  <Words>2042</Words>
  <Application>Microsoft Macintosh PowerPoint</Application>
  <PresentationFormat>Presentazione su schermo (4:3)</PresentationFormat>
  <Paragraphs>234</Paragraphs>
  <Slides>26</Slides>
  <Notes>1</Notes>
  <HiddenSlides>0</HiddenSlides>
  <MMClips>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“La musica si può fare in un solo modo: insieme” (Ezio Bosso)</vt:lpstr>
      <vt:lpstr>Presentazione di PowerPoint</vt:lpstr>
      <vt:lpstr>Presentazione di PowerPoint</vt:lpstr>
      <vt:lpstr>“La musica ci insegna la cosa più importante: ascoltare”</vt:lpstr>
      <vt:lpstr>Il suono nella quotidianità di Leopardi.</vt:lpstr>
      <vt:lpstr>L’ Infinito</vt:lpstr>
      <vt:lpstr>La sera del dì di festa</vt:lpstr>
      <vt:lpstr>A Silvia</vt:lpstr>
      <vt:lpstr>Il sabato del villaggio</vt:lpstr>
      <vt:lpstr>La quiete dopo la tempesta</vt:lpstr>
      <vt:lpstr>Nel fascismo…</vt:lpstr>
      <vt:lpstr>…Nel nazismo…</vt:lpstr>
      <vt:lpstr>… e nel comunismo.</vt:lpstr>
      <vt:lpstr>“La musica è una fortuna, è la nostra vera terapia”.</vt:lpstr>
      <vt:lpstr>La musica come via di liberazione dal dolore.</vt:lpstr>
      <vt:lpstr>Music as a way to express the inner flow of feelings.</vt:lpstr>
      <vt:lpstr>“Noi uomini tendiamo a dare per scontate le cose belle.”</vt:lpstr>
      <vt:lpstr>Musica e Arte: due facce della stessa medaglia.</vt:lpstr>
      <vt:lpstr>Presentazione di PowerPoint</vt:lpstr>
      <vt:lpstr>E se invece fosse l’arte ad ispirarsi alla musica?</vt:lpstr>
      <vt:lpstr>Presentazione di PowerPoint</vt:lpstr>
      <vt:lpstr>“La  musica è una vera magia: non a caso i direttori  hanno la bacchetta magica.” </vt:lpstr>
      <vt:lpstr>La musica dentro di noi, o meglio nel nostro DNA.</vt:lpstr>
      <vt:lpstr>Presentazione di PowerPoint</vt:lpstr>
      <vt:lpstr>Perché i bassi ci fanno (s)ballare?</vt:lpstr>
      <vt:lpstr>Sveliamo il segreto..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“La musica si può fare in un solo modo: insieme”</dc:title>
  <dc:creator>Gian Marco</dc:creator>
  <cp:lastModifiedBy>Gian Marco</cp:lastModifiedBy>
  <cp:revision>65</cp:revision>
  <dcterms:created xsi:type="dcterms:W3CDTF">2016-06-30T16:25:07Z</dcterms:created>
  <dcterms:modified xsi:type="dcterms:W3CDTF">2016-07-04T07:31:47Z</dcterms:modified>
</cp:coreProperties>
</file>